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258" r:id="rId6"/>
    <p:sldId id="272" r:id="rId7"/>
    <p:sldId id="260" r:id="rId8"/>
    <p:sldId id="259" r:id="rId9"/>
    <p:sldId id="281" r:id="rId10"/>
    <p:sldId id="282" r:id="rId11"/>
    <p:sldId id="283" r:id="rId12"/>
    <p:sldId id="265" r:id="rId13"/>
    <p:sldId id="266" r:id="rId14"/>
    <p:sldId id="267" r:id="rId15"/>
    <p:sldId id="271" r:id="rId1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hyperlink" Target="https://github.com/wuzhiye7/Induction-Network-on-FewRel" TargetMode="Externa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87540" y="170180"/>
            <a:ext cx="5142861" cy="1126490"/>
            <a:chOff x="11173" y="154"/>
            <a:chExt cx="8153" cy="1920"/>
          </a:xfrm>
        </p:grpSpPr>
        <p:pic>
          <p:nvPicPr>
            <p:cNvPr id="4" name="图片 6" descr="633758469746283750KmZCWaOQdYlGf6h"/>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1173" y="154"/>
              <a:ext cx="1852" cy="1920"/>
            </a:xfrm>
            <a:prstGeom prst="rect">
              <a:avLst/>
            </a:prstGeom>
            <a:noFill/>
            <a:ln>
              <a:noFill/>
            </a:ln>
          </p:spPr>
        </p:pic>
        <p:pic>
          <p:nvPicPr>
            <p:cNvPr id="5" name="图片 4" descr="重庆理工大学黑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3285" y="370"/>
              <a:ext cx="5417" cy="1018"/>
            </a:xfrm>
            <a:prstGeom prst="rect">
              <a:avLst/>
            </a:prstGeom>
            <a:noFill/>
            <a:ln>
              <a:noFill/>
            </a:ln>
          </p:spPr>
        </p:pic>
        <p:sp>
          <p:nvSpPr>
            <p:cNvPr id="7" name="文本框 6"/>
            <p:cNvSpPr txBox="1"/>
            <p:nvPr/>
          </p:nvSpPr>
          <p:spPr>
            <a:xfrm>
              <a:off x="13285" y="1388"/>
              <a:ext cx="6041" cy="575"/>
            </a:xfrm>
            <a:prstGeom prst="rect">
              <a:avLst/>
            </a:prstGeom>
            <a:noFill/>
          </p:spPr>
          <p:txBody>
            <a:bodyPr wrap="square" rtlCol="0">
              <a:spAutoFit/>
            </a:bodyPr>
            <a:p>
              <a:r>
                <a:rPr lang="en-US" altLang="zh-CN" sz="1600" b="1">
                  <a:latin typeface="+mj-lt"/>
                  <a:ea typeface="华文黑体" panose="02010600040101010101" charset="-122"/>
                </a:rPr>
                <a:t>Chongqing University of Technology</a:t>
              </a:r>
              <a:endParaRPr lang="en-US" altLang="zh-CN" sz="1600" b="1">
                <a:latin typeface="+mj-lt"/>
                <a:ea typeface="华文黑体" panose="02010600040101010101" charset="-122"/>
              </a:endParaRPr>
            </a:p>
          </p:txBody>
        </p:sp>
      </p:grpSp>
      <p:sp>
        <p:nvSpPr>
          <p:cNvPr id="10" name="文本框 9"/>
          <p:cNvSpPr txBox="1"/>
          <p:nvPr/>
        </p:nvSpPr>
        <p:spPr>
          <a:xfrm>
            <a:off x="1680210" y="2261870"/>
            <a:ext cx="9222740" cy="1753235"/>
          </a:xfrm>
          <a:prstGeom prst="rect">
            <a:avLst/>
          </a:prstGeom>
          <a:noFill/>
        </p:spPr>
        <p:txBody>
          <a:bodyPr wrap="square" rtlCol="0">
            <a:spAutoFit/>
          </a:bodyPr>
          <a:p>
            <a:pPr algn="ctr"/>
            <a:r>
              <a:rPr lang="zh-CN" altLang="en-US" sz="5400" b="1">
                <a:latin typeface="Times New Roman" panose="02020503050405090304" charset="0"/>
                <a:ea typeface="+mj-ea"/>
                <a:cs typeface="Times New Roman" panose="02020503050405090304" charset="0"/>
              </a:rPr>
              <a:t>Induction Networks for Few-Shot Text Classification</a:t>
            </a:r>
            <a:endParaRPr lang="zh-CN" altLang="en-US" sz="5400" b="1">
              <a:latin typeface="Times New Roman" panose="02020503050405090304" charset="0"/>
              <a:ea typeface="+mj-ea"/>
              <a:cs typeface="Times New Roman" panose="02020503050405090304" charset="0"/>
            </a:endParaRPr>
          </a:p>
        </p:txBody>
      </p:sp>
      <p:sp>
        <p:nvSpPr>
          <p:cNvPr id="11" name="文本框 10"/>
          <p:cNvSpPr txBox="1"/>
          <p:nvPr/>
        </p:nvSpPr>
        <p:spPr>
          <a:xfrm>
            <a:off x="4620895" y="4516755"/>
            <a:ext cx="2969260" cy="1383665"/>
          </a:xfrm>
          <a:prstGeom prst="rect">
            <a:avLst/>
          </a:prstGeom>
          <a:noFill/>
        </p:spPr>
        <p:txBody>
          <a:bodyPr wrap="square" rtlCol="0">
            <a:spAutoFit/>
          </a:bodyPr>
          <a:p>
            <a:pPr algn="ctr" fontAlgn="auto">
              <a:lnSpc>
                <a:spcPct val="150000"/>
              </a:lnSpc>
            </a:pPr>
            <a:r>
              <a:rPr lang="zh-CN" altLang="en-US" sz="2800"/>
              <a:t>汇报人：吴洁</a:t>
            </a:r>
            <a:endParaRPr lang="zh-CN" altLang="en-US" sz="2800"/>
          </a:p>
          <a:p>
            <a:pPr algn="ctr" fontAlgn="auto">
              <a:lnSpc>
                <a:spcPct val="150000"/>
              </a:lnSpc>
            </a:pPr>
            <a:r>
              <a:rPr lang="en-US" altLang="zh-CN" sz="2800"/>
              <a:t>2020/4/17</a:t>
            </a:r>
            <a:endParaRPr lang="en-US" altLang="zh-CN" sz="2800"/>
          </a:p>
        </p:txBody>
      </p:sp>
      <p:sp>
        <p:nvSpPr>
          <p:cNvPr id="2" name="文本框 1">
            <a:hlinkClick r:id="rId3" action="ppaction://hlinkfile"/>
          </p:cNvPr>
          <p:cNvSpPr txBox="1"/>
          <p:nvPr/>
        </p:nvSpPr>
        <p:spPr>
          <a:xfrm>
            <a:off x="80645" y="6402070"/>
            <a:ext cx="12049760" cy="337185"/>
          </a:xfrm>
          <a:prstGeom prst="rect">
            <a:avLst/>
          </a:prstGeom>
          <a:noFill/>
        </p:spPr>
        <p:txBody>
          <a:bodyPr wrap="square" rtlCol="0">
            <a:spAutoFit/>
          </a:bodyPr>
          <a:p>
            <a:r>
              <a:rPr lang="zh-CN" altLang="en-US" sz="1600"/>
              <a:t>论文地址：</a:t>
            </a:r>
            <a:r>
              <a:rPr lang="zh-CN" altLang="en-US" sz="1600">
                <a:solidFill>
                  <a:schemeClr val="accent1"/>
                </a:solidFill>
              </a:rPr>
              <a:t>https://arxiv.org/pdf/1902.10482.pdf</a:t>
            </a:r>
            <a:r>
              <a:rPr lang="zh-CN" altLang="en-US" sz="1600"/>
              <a:t>                </a:t>
            </a:r>
            <a:r>
              <a:rPr lang="en-US" altLang="zh-CN" sz="1600"/>
              <a:t>githup</a:t>
            </a:r>
            <a:r>
              <a:rPr lang="zh-CN" altLang="en-US" sz="1600"/>
              <a:t>地址：</a:t>
            </a:r>
            <a:r>
              <a:rPr lang="zh-CN" altLang="en-US" sz="1600">
                <a:solidFill>
                  <a:schemeClr val="accent1"/>
                </a:solidFill>
              </a:rPr>
              <a:t>https://github.com/wuzhiye7/Induction-Network-on-FewRel</a:t>
            </a:r>
            <a:endParaRPr lang="zh-CN" altLang="en-US" sz="16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模型介绍</a:t>
            </a:r>
            <a:endParaRPr lang="zh-CN" altLang="en-US" sz="4000" b="1"/>
          </a:p>
        </p:txBody>
      </p:sp>
      <p:sp>
        <p:nvSpPr>
          <p:cNvPr id="7" name="文本框 6"/>
          <p:cNvSpPr txBox="1"/>
          <p:nvPr/>
        </p:nvSpPr>
        <p:spPr>
          <a:xfrm>
            <a:off x="2501265" y="1661160"/>
            <a:ext cx="1607820" cy="521970"/>
          </a:xfrm>
          <a:prstGeom prst="rect">
            <a:avLst/>
          </a:prstGeom>
          <a:noFill/>
        </p:spPr>
        <p:txBody>
          <a:bodyPr wrap="none" rtlCol="0" anchor="t">
            <a:spAutoFit/>
          </a:bodyPr>
          <a:p>
            <a:r>
              <a:rPr lang="zh-CN" altLang="en-US" sz="2800" b="1">
                <a:solidFill>
                  <a:schemeClr val="accent1"/>
                </a:solidFill>
                <a:sym typeface="+mn-ea"/>
              </a:rPr>
              <a:t>关系模块</a:t>
            </a:r>
            <a:endParaRPr lang="zh-CN" altLang="en-US" sz="2800"/>
          </a:p>
        </p:txBody>
      </p:sp>
      <p:pic>
        <p:nvPicPr>
          <p:cNvPr id="2" name="图片 1"/>
          <p:cNvPicPr>
            <a:picLocks noChangeAspect="1"/>
          </p:cNvPicPr>
          <p:nvPr/>
        </p:nvPicPr>
        <p:blipFill>
          <a:blip r:embed="rId1"/>
          <a:stretch>
            <a:fillRect/>
          </a:stretch>
        </p:blipFill>
        <p:spPr>
          <a:xfrm>
            <a:off x="981075" y="2314575"/>
            <a:ext cx="4648200" cy="4229100"/>
          </a:xfrm>
          <a:prstGeom prst="rect">
            <a:avLst/>
          </a:prstGeom>
        </p:spPr>
      </p:pic>
      <p:grpSp>
        <p:nvGrpSpPr>
          <p:cNvPr id="14" name="组合 13"/>
          <p:cNvGrpSpPr/>
          <p:nvPr/>
        </p:nvGrpSpPr>
        <p:grpSpPr>
          <a:xfrm>
            <a:off x="6696075" y="1122680"/>
            <a:ext cx="4838065" cy="4822825"/>
            <a:chOff x="11914" y="983"/>
            <a:chExt cx="7619" cy="7595"/>
          </a:xfrm>
        </p:grpSpPr>
        <p:sp>
          <p:nvSpPr>
            <p:cNvPr id="9" name="文本框 8"/>
            <p:cNvSpPr txBox="1"/>
            <p:nvPr/>
          </p:nvSpPr>
          <p:spPr>
            <a:xfrm>
              <a:off x="11914" y="983"/>
              <a:ext cx="6642" cy="1888"/>
            </a:xfrm>
            <a:prstGeom prst="rect">
              <a:avLst/>
            </a:prstGeom>
            <a:noFill/>
          </p:spPr>
          <p:txBody>
            <a:bodyPr wrap="square" rtlCol="0">
              <a:spAutoFit/>
            </a:bodyPr>
            <a:p>
              <a:r>
                <a:rPr lang="en-US" altLang="zh-CN" sz="2400"/>
                <a:t>Neural Tensor Network</a:t>
              </a:r>
              <a:endParaRPr lang="en-US" altLang="zh-CN" sz="2400"/>
            </a:p>
            <a:p>
              <a:r>
                <a:rPr lang="en-US" altLang="zh-CN" sz="2400"/>
                <a:t>     </a:t>
              </a:r>
              <a:r>
                <a:rPr lang="zh-CN" altLang="en-US">
                  <a:solidFill>
                    <a:schemeClr val="accent6">
                      <a:lumMod val="50000"/>
                    </a:schemeClr>
                  </a:solidFill>
                  <a:sym typeface="+mn-ea"/>
                </a:rPr>
                <a:t>（Socher et al., 2013)</a:t>
              </a:r>
              <a:endParaRPr lang="zh-CN" altLang="en-US">
                <a:solidFill>
                  <a:schemeClr val="accent6">
                    <a:lumMod val="50000"/>
                  </a:schemeClr>
                </a:solidFill>
                <a:sym typeface="+mn-ea"/>
              </a:endParaRPr>
            </a:p>
            <a:p>
              <a:endParaRPr lang="zh-CN" altLang="en-US" sz="2400">
                <a:solidFill>
                  <a:schemeClr val="accent6">
                    <a:lumMod val="50000"/>
                  </a:schemeClr>
                </a:solidFill>
                <a:sym typeface="+mn-ea"/>
              </a:endParaRPr>
            </a:p>
          </p:txBody>
        </p:sp>
        <p:pic>
          <p:nvPicPr>
            <p:cNvPr id="3" name="图片 2"/>
            <p:cNvPicPr>
              <a:picLocks noChangeAspect="1"/>
            </p:cNvPicPr>
            <p:nvPr/>
          </p:nvPicPr>
          <p:blipFill>
            <a:blip r:embed="rId2"/>
            <a:stretch>
              <a:fillRect/>
            </a:stretch>
          </p:blipFill>
          <p:spPr>
            <a:xfrm>
              <a:off x="12412" y="4733"/>
              <a:ext cx="6080" cy="1120"/>
            </a:xfrm>
            <a:prstGeom prst="rect">
              <a:avLst/>
            </a:prstGeom>
          </p:spPr>
        </p:pic>
        <p:pic>
          <p:nvPicPr>
            <p:cNvPr id="5" name="图片 4"/>
            <p:cNvPicPr>
              <a:picLocks noChangeAspect="1"/>
            </p:cNvPicPr>
            <p:nvPr/>
          </p:nvPicPr>
          <p:blipFill>
            <a:blip r:embed="rId3"/>
            <a:stretch>
              <a:fillRect/>
            </a:stretch>
          </p:blipFill>
          <p:spPr>
            <a:xfrm>
              <a:off x="12771" y="2653"/>
              <a:ext cx="4640" cy="880"/>
            </a:xfrm>
            <a:prstGeom prst="rect">
              <a:avLst/>
            </a:prstGeom>
          </p:spPr>
        </p:pic>
        <p:pic>
          <p:nvPicPr>
            <p:cNvPr id="6" name="图片 5"/>
            <p:cNvPicPr>
              <a:picLocks noChangeAspect="1"/>
            </p:cNvPicPr>
            <p:nvPr/>
          </p:nvPicPr>
          <p:blipFill>
            <a:blip r:embed="rId4"/>
            <a:stretch>
              <a:fillRect/>
            </a:stretch>
          </p:blipFill>
          <p:spPr>
            <a:xfrm>
              <a:off x="12993" y="7078"/>
              <a:ext cx="6540" cy="1500"/>
            </a:xfrm>
            <a:prstGeom prst="rect">
              <a:avLst/>
            </a:prstGeom>
          </p:spPr>
        </p:pic>
        <p:sp>
          <p:nvSpPr>
            <p:cNvPr id="12" name="文本框 11"/>
            <p:cNvSpPr txBox="1"/>
            <p:nvPr/>
          </p:nvSpPr>
          <p:spPr>
            <a:xfrm>
              <a:off x="11914" y="3738"/>
              <a:ext cx="6642" cy="725"/>
            </a:xfrm>
            <a:prstGeom prst="rect">
              <a:avLst/>
            </a:prstGeom>
            <a:noFill/>
          </p:spPr>
          <p:txBody>
            <a:bodyPr wrap="square" rtlCol="0">
              <a:spAutoFit/>
            </a:bodyPr>
            <a:p>
              <a:r>
                <a:rPr lang="en-US" altLang="zh-CN" sz="2400">
                  <a:solidFill>
                    <a:schemeClr val="tx1"/>
                  </a:solidFill>
                  <a:sym typeface="+mn-ea"/>
                </a:rPr>
                <a:t>Sigmoid</a:t>
              </a:r>
              <a:endParaRPr lang="en-US" altLang="zh-CN" sz="2400">
                <a:solidFill>
                  <a:schemeClr val="tx1"/>
                </a:solidFill>
                <a:sym typeface="+mn-ea"/>
              </a:endParaRPr>
            </a:p>
          </p:txBody>
        </p:sp>
        <p:sp>
          <p:nvSpPr>
            <p:cNvPr id="13" name="文本框 12"/>
            <p:cNvSpPr txBox="1"/>
            <p:nvPr/>
          </p:nvSpPr>
          <p:spPr>
            <a:xfrm>
              <a:off x="12038" y="6041"/>
              <a:ext cx="5373" cy="725"/>
            </a:xfrm>
            <a:prstGeom prst="rect">
              <a:avLst/>
            </a:prstGeom>
            <a:noFill/>
          </p:spPr>
          <p:txBody>
            <a:bodyPr wrap="square" rtlCol="0" anchor="t">
              <a:spAutoFit/>
            </a:bodyPr>
            <a:p>
              <a:r>
                <a:rPr lang="en-US" altLang="zh-CN" sz="2400"/>
                <a:t>LOSS:</a:t>
              </a:r>
              <a:r>
                <a:rPr lang="zh-CN" altLang="en-US" sz="2400"/>
                <a:t>均方误差（MSE</a:t>
              </a:r>
              <a:r>
                <a:rPr lang="en-US" altLang="zh-CN" sz="2400"/>
                <a:t>)</a:t>
              </a:r>
              <a:endParaRPr lang="en-US" altLang="zh-CN" sz="2400"/>
            </a:p>
          </p:txBody>
        </p:sp>
      </p:grpSp>
      <p:sp>
        <p:nvSpPr>
          <p:cNvPr id="16" name="文本框 15"/>
          <p:cNvSpPr txBox="1"/>
          <p:nvPr/>
        </p:nvSpPr>
        <p:spPr>
          <a:xfrm>
            <a:off x="5944235" y="6543675"/>
            <a:ext cx="6113145" cy="306705"/>
          </a:xfrm>
          <a:prstGeom prst="rect">
            <a:avLst/>
          </a:prstGeom>
          <a:noFill/>
        </p:spPr>
        <p:txBody>
          <a:bodyPr wrap="none" rtlCol="0" anchor="t">
            <a:spAutoFit/>
          </a:bodyPr>
          <a:p>
            <a:r>
              <a:rPr lang="zh-CN" altLang="en-US" sz="1400">
                <a:sym typeface="+mn-ea"/>
              </a:rPr>
              <a:t>Reasoning with neural tensor  networks  for  knowledge  base  completion.</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实验</a:t>
            </a:r>
            <a:endParaRPr lang="zh-CN" altLang="en-US" sz="4000" b="1"/>
          </a:p>
        </p:txBody>
      </p:sp>
      <p:pic>
        <p:nvPicPr>
          <p:cNvPr id="2" name="图片 1"/>
          <p:cNvPicPr>
            <a:picLocks noChangeAspect="1"/>
          </p:cNvPicPr>
          <p:nvPr/>
        </p:nvPicPr>
        <p:blipFill>
          <a:blip r:embed="rId1"/>
          <a:stretch>
            <a:fillRect/>
          </a:stretch>
        </p:blipFill>
        <p:spPr>
          <a:xfrm>
            <a:off x="4120515" y="1330960"/>
            <a:ext cx="3949700" cy="2311400"/>
          </a:xfrm>
          <a:prstGeom prst="rect">
            <a:avLst/>
          </a:prstGeom>
        </p:spPr>
      </p:pic>
      <p:pic>
        <p:nvPicPr>
          <p:cNvPr id="3" name="图片 2"/>
          <p:cNvPicPr>
            <a:picLocks noChangeAspect="1"/>
          </p:cNvPicPr>
          <p:nvPr/>
        </p:nvPicPr>
        <p:blipFill>
          <a:blip r:embed="rId2"/>
          <a:stretch>
            <a:fillRect/>
          </a:stretch>
        </p:blipFill>
        <p:spPr>
          <a:xfrm>
            <a:off x="2279650" y="3962400"/>
            <a:ext cx="7633335" cy="2298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实验</a:t>
            </a:r>
            <a:endParaRPr lang="zh-CN" altLang="en-US" sz="4000" b="1"/>
          </a:p>
        </p:txBody>
      </p:sp>
      <p:pic>
        <p:nvPicPr>
          <p:cNvPr id="2" name="图片 1"/>
          <p:cNvPicPr>
            <a:picLocks noChangeAspect="1"/>
          </p:cNvPicPr>
          <p:nvPr/>
        </p:nvPicPr>
        <p:blipFill>
          <a:blip r:embed="rId1"/>
          <a:stretch>
            <a:fillRect/>
          </a:stretch>
        </p:blipFill>
        <p:spPr>
          <a:xfrm>
            <a:off x="766445" y="1933575"/>
            <a:ext cx="5654040" cy="2990215"/>
          </a:xfrm>
          <a:prstGeom prst="rect">
            <a:avLst/>
          </a:prstGeom>
        </p:spPr>
      </p:pic>
      <p:pic>
        <p:nvPicPr>
          <p:cNvPr id="3" name="图片 2"/>
          <p:cNvPicPr>
            <a:picLocks noChangeAspect="1"/>
          </p:cNvPicPr>
          <p:nvPr/>
        </p:nvPicPr>
        <p:blipFill>
          <a:blip r:embed="rId2"/>
          <a:stretch>
            <a:fillRect/>
          </a:stretch>
        </p:blipFill>
        <p:spPr>
          <a:xfrm>
            <a:off x="6631305" y="2108835"/>
            <a:ext cx="5235575" cy="2639695"/>
          </a:xfrm>
          <a:prstGeom prst="rect">
            <a:avLst/>
          </a:prstGeom>
        </p:spPr>
      </p:pic>
      <p:pic>
        <p:nvPicPr>
          <p:cNvPr id="6" name="图片 5"/>
          <p:cNvPicPr>
            <a:picLocks noChangeAspect="1"/>
          </p:cNvPicPr>
          <p:nvPr/>
        </p:nvPicPr>
        <p:blipFill>
          <a:blip r:embed="rId3"/>
          <a:stretch>
            <a:fillRect/>
          </a:stretch>
        </p:blipFill>
        <p:spPr>
          <a:xfrm>
            <a:off x="1379855" y="5441315"/>
            <a:ext cx="4027170" cy="713740"/>
          </a:xfrm>
          <a:prstGeom prst="rect">
            <a:avLst/>
          </a:prstGeom>
        </p:spPr>
      </p:pic>
      <p:sp>
        <p:nvSpPr>
          <p:cNvPr id="5" name="文本框 4"/>
          <p:cNvSpPr txBox="1"/>
          <p:nvPr/>
        </p:nvSpPr>
        <p:spPr>
          <a:xfrm>
            <a:off x="7259955" y="5337175"/>
            <a:ext cx="4401185" cy="922020"/>
          </a:xfrm>
          <a:prstGeom prst="rect">
            <a:avLst/>
          </a:prstGeom>
          <a:noFill/>
        </p:spPr>
        <p:txBody>
          <a:bodyPr wrap="square" rtlCol="0" anchor="t">
            <a:spAutoFit/>
          </a:bodyPr>
          <a:p>
            <a:pPr fontAlgn="auto">
              <a:lnSpc>
                <a:spcPct val="150000"/>
              </a:lnSpc>
            </a:pPr>
            <a:r>
              <a:rPr lang="zh-CN" altLang="en-US"/>
              <a:t>Query Set中的query经过Induction Network之后明显边界会更清晰</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529965" y="2644775"/>
            <a:ext cx="5485130" cy="1568450"/>
          </a:xfrm>
          <a:prstGeom prst="rect">
            <a:avLst/>
          </a:prstGeom>
          <a:noFill/>
        </p:spPr>
        <p:txBody>
          <a:bodyPr wrap="square" rtlCol="0">
            <a:spAutoFit/>
          </a:bodyPr>
          <a:p>
            <a:r>
              <a:rPr lang="en-US" altLang="zh-CN" sz="9600"/>
              <a:t>THANKS</a:t>
            </a:r>
            <a:endParaRPr lang="en-US" altLang="zh-CN" sz="9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问题定义</a:t>
            </a:r>
            <a:endParaRPr lang="zh-CN" altLang="en-US" sz="4000" b="1"/>
          </a:p>
        </p:txBody>
      </p:sp>
      <p:sp>
        <p:nvSpPr>
          <p:cNvPr id="6" name="文本框 5"/>
          <p:cNvSpPr txBox="1"/>
          <p:nvPr/>
        </p:nvSpPr>
        <p:spPr>
          <a:xfrm>
            <a:off x="1353820" y="2418715"/>
            <a:ext cx="9276715" cy="1814830"/>
          </a:xfrm>
          <a:prstGeom prst="rect">
            <a:avLst/>
          </a:prstGeom>
          <a:noFill/>
        </p:spPr>
        <p:txBody>
          <a:bodyPr wrap="square" rtlCol="0">
            <a:spAutoFit/>
          </a:bodyPr>
          <a:p>
            <a:pPr indent="0" fontAlgn="auto">
              <a:lnSpc>
                <a:spcPct val="150000"/>
              </a:lnSpc>
              <a:buFont typeface="Wingdings" panose="05000000000000000000" charset="0"/>
              <a:buNone/>
            </a:pPr>
            <a:r>
              <a:rPr lang="zh-CN" altLang="en-US" sz="2800"/>
              <a:t>针对文本分类任务中，由于</a:t>
            </a:r>
            <a:r>
              <a:rPr lang="zh-CN" altLang="en-US" sz="2800">
                <a:solidFill>
                  <a:srgbClr val="C00000"/>
                </a:solidFill>
              </a:rPr>
              <a:t>类别样本少</a:t>
            </a:r>
            <a:r>
              <a:rPr lang="zh-CN" altLang="en-US" sz="2800"/>
              <a:t>或是</a:t>
            </a:r>
            <a:r>
              <a:rPr lang="zh-CN" altLang="en-US" sz="2800">
                <a:solidFill>
                  <a:srgbClr val="C00000"/>
                </a:solidFill>
              </a:rPr>
              <a:t>类别样本分布不均衡</a:t>
            </a:r>
            <a:r>
              <a:rPr lang="zh-CN" altLang="en-US" sz="2800"/>
              <a:t>，导致分类效果不佳的这类问题</a:t>
            </a:r>
            <a:endParaRPr lang="zh-CN" altLang="en-US" sz="2800"/>
          </a:p>
          <a:p>
            <a:pPr marL="342900" indent="-342900">
              <a:buFont typeface="Wingdings" panose="05000000000000000000" charset="0"/>
              <a:buChar char=""/>
            </a:pPr>
            <a:endParaRPr lang="en-US" altLang="zh-CN"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创新点</a:t>
            </a:r>
            <a:endParaRPr lang="zh-CN" altLang="en-US" sz="4000" b="1"/>
          </a:p>
        </p:txBody>
      </p:sp>
      <p:sp>
        <p:nvSpPr>
          <p:cNvPr id="6" name="文本框 5"/>
          <p:cNvSpPr txBox="1"/>
          <p:nvPr/>
        </p:nvSpPr>
        <p:spPr>
          <a:xfrm>
            <a:off x="1457325" y="2198370"/>
            <a:ext cx="9276715" cy="3107690"/>
          </a:xfrm>
          <a:prstGeom prst="rect">
            <a:avLst/>
          </a:prstGeom>
          <a:noFill/>
        </p:spPr>
        <p:txBody>
          <a:bodyPr wrap="square" rtlCol="0">
            <a:spAutoFit/>
          </a:bodyPr>
          <a:p>
            <a:pPr marL="180340" indent="-280670" fontAlgn="auto">
              <a:lnSpc>
                <a:spcPct val="150000"/>
              </a:lnSpc>
              <a:buFont typeface="Wingdings" panose="05000000000000000000" charset="0"/>
              <a:buChar char=""/>
              <a:extLst>
                <a:ext uri="{35155182-B16C-46BC-9424-99874614C6A1}">
                  <wpsdc:indentchars xmlns:wpsdc="http://www.wps.cn/officeDocument/2017/drawingmlCustomData" val="-79" checksum="3893684283"/>
                  <wpsdc:marlchars xmlns:wpsdc="http://www.wps.cn/officeDocument/2017/drawingmlCustomData" val="79" checksum="883885931"/>
                </a:ext>
              </a:extLst>
            </a:pPr>
            <a:r>
              <a:rPr lang="en-US" altLang="zh-CN" sz="2800"/>
              <a:t> </a:t>
            </a:r>
            <a:r>
              <a:rPr lang="zh-CN" altLang="en-US" sz="2800"/>
              <a:t>第一个提出归纳网络（Induction Networks），建模了类级别表示的能力</a:t>
            </a:r>
            <a:endParaRPr lang="zh-CN" altLang="en-US" sz="2800"/>
          </a:p>
          <a:p>
            <a:pPr marL="180340" indent="-280670" fontAlgn="auto">
              <a:lnSpc>
                <a:spcPct val="150000"/>
              </a:lnSpc>
              <a:buFont typeface="Wingdings" panose="05000000000000000000" charset="0"/>
              <a:buChar char=""/>
              <a:extLst>
                <a:ext uri="{35155182-B16C-46BC-9424-99874614C6A1}">
                  <wpsdc:indentchars xmlns:wpsdc="http://www.wps.cn/officeDocument/2017/drawingmlCustomData" val="-79" checksum="3893684283"/>
                  <wpsdc:marlchars xmlns:wpsdc="http://www.wps.cn/officeDocument/2017/drawingmlCustomData" val="79" checksum="883885931"/>
                </a:ext>
              </a:extLst>
            </a:pPr>
            <a:r>
              <a:rPr lang="zh-CN" altLang="en-US" sz="2800"/>
              <a:t>提出了归纳模块将动态路由算法与典型的元学习框架结合</a:t>
            </a:r>
            <a:endParaRPr lang="zh-CN" altLang="en-US" sz="2800"/>
          </a:p>
          <a:p>
            <a:pPr marL="342900" indent="-342900">
              <a:buFont typeface="Wingdings" panose="05000000000000000000" charset="0"/>
              <a:buChar char=""/>
            </a:pPr>
            <a:endParaRPr lang="en-US" altLang="zh-CN"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41985" y="413385"/>
            <a:ext cx="6361430" cy="706755"/>
          </a:xfrm>
          <a:prstGeom prst="rect">
            <a:avLst/>
          </a:prstGeom>
          <a:noFill/>
        </p:spPr>
        <p:txBody>
          <a:bodyPr wrap="square" rtlCol="0">
            <a:spAutoFit/>
          </a:bodyPr>
          <a:p>
            <a:r>
              <a:rPr lang="zh-CN" altLang="en-US" sz="4000" b="1"/>
              <a:t>样本划分</a:t>
            </a:r>
            <a:endParaRPr lang="zh-CN" altLang="en-US" sz="4000" b="1"/>
          </a:p>
        </p:txBody>
      </p:sp>
      <p:grpSp>
        <p:nvGrpSpPr>
          <p:cNvPr id="44" name="组合 43"/>
          <p:cNvGrpSpPr/>
          <p:nvPr/>
        </p:nvGrpSpPr>
        <p:grpSpPr>
          <a:xfrm>
            <a:off x="298450" y="1605915"/>
            <a:ext cx="2435860" cy="4961890"/>
            <a:chOff x="921" y="2656"/>
            <a:chExt cx="3836" cy="7814"/>
          </a:xfrm>
        </p:grpSpPr>
        <p:sp>
          <p:nvSpPr>
            <p:cNvPr id="7" name="圆角矩形 6"/>
            <p:cNvSpPr/>
            <p:nvPr/>
          </p:nvSpPr>
          <p:spPr>
            <a:xfrm>
              <a:off x="921" y="2656"/>
              <a:ext cx="3837" cy="7814"/>
            </a:xfrm>
            <a:prstGeom prst="roundRect">
              <a:avLst/>
            </a:prstGeom>
            <a:solidFill>
              <a:schemeClr val="bg1"/>
            </a:solidFill>
            <a:ln w="12700" cmpd="sng">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2" name="组合 41"/>
            <p:cNvGrpSpPr/>
            <p:nvPr/>
          </p:nvGrpSpPr>
          <p:grpSpPr>
            <a:xfrm>
              <a:off x="1802" y="2810"/>
              <a:ext cx="2340" cy="7491"/>
              <a:chOff x="1802" y="2810"/>
              <a:chExt cx="2340" cy="7491"/>
            </a:xfrm>
          </p:grpSpPr>
          <p:grpSp>
            <p:nvGrpSpPr>
              <p:cNvPr id="19" name="组合 18"/>
              <p:cNvGrpSpPr/>
              <p:nvPr/>
            </p:nvGrpSpPr>
            <p:grpSpPr>
              <a:xfrm>
                <a:off x="1802" y="2810"/>
                <a:ext cx="2330" cy="1546"/>
                <a:chOff x="1802" y="2810"/>
                <a:chExt cx="2330" cy="1546"/>
              </a:xfrm>
            </p:grpSpPr>
            <p:sp>
              <p:nvSpPr>
                <p:cNvPr id="11" name="流程图: 文档 10"/>
                <p:cNvSpPr/>
                <p:nvPr/>
              </p:nvSpPr>
              <p:spPr>
                <a:xfrm>
                  <a:off x="1802" y="2810"/>
                  <a:ext cx="2330" cy="1546"/>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997" y="382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2726" y="3221"/>
                  <a:ext cx="642" cy="434"/>
                </a:xfrm>
                <a:prstGeom prst="rect">
                  <a:avLst/>
                </a:prstGeom>
                <a:noFill/>
              </p:spPr>
              <p:txBody>
                <a:bodyPr wrap="square" rtlCol="0">
                  <a:spAutoFit/>
                </a:bodyPr>
                <a:p>
                  <a:r>
                    <a:rPr lang="en-US" altLang="zh-CN" sz="1200"/>
                    <a:t>...</a:t>
                  </a:r>
                  <a:endParaRPr lang="en-US" altLang="zh-CN" sz="1200"/>
                </a:p>
              </p:txBody>
            </p:sp>
          </p:grpSp>
          <p:grpSp>
            <p:nvGrpSpPr>
              <p:cNvPr id="20" name="组合 19"/>
              <p:cNvGrpSpPr/>
              <p:nvPr/>
            </p:nvGrpSpPr>
            <p:grpSpPr>
              <a:xfrm>
                <a:off x="1812" y="4679"/>
                <a:ext cx="2330" cy="1546"/>
                <a:chOff x="1802" y="2810"/>
                <a:chExt cx="2330" cy="1546"/>
              </a:xfrm>
            </p:grpSpPr>
            <p:sp>
              <p:nvSpPr>
                <p:cNvPr id="21" name="流程图: 文档 20"/>
                <p:cNvSpPr/>
                <p:nvPr/>
              </p:nvSpPr>
              <p:spPr>
                <a:xfrm>
                  <a:off x="1802" y="2810"/>
                  <a:ext cx="2330" cy="1546"/>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1997" y="382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2726" y="3221"/>
                  <a:ext cx="642" cy="434"/>
                </a:xfrm>
                <a:prstGeom prst="rect">
                  <a:avLst/>
                </a:prstGeom>
                <a:noFill/>
              </p:spPr>
              <p:txBody>
                <a:bodyPr wrap="square" rtlCol="0">
                  <a:spAutoFit/>
                </a:bodyPr>
                <a:p>
                  <a:r>
                    <a:rPr lang="en-US" altLang="zh-CN" sz="1200"/>
                    <a:t>...</a:t>
                  </a:r>
                  <a:endParaRPr lang="en-US" altLang="zh-CN" sz="1200"/>
                </a:p>
              </p:txBody>
            </p:sp>
          </p:grpSp>
          <p:grpSp>
            <p:nvGrpSpPr>
              <p:cNvPr id="27" name="组合 26"/>
              <p:cNvGrpSpPr/>
              <p:nvPr/>
            </p:nvGrpSpPr>
            <p:grpSpPr>
              <a:xfrm>
                <a:off x="1802" y="6459"/>
                <a:ext cx="2330" cy="1546"/>
                <a:chOff x="1802" y="2810"/>
                <a:chExt cx="2330" cy="1546"/>
              </a:xfrm>
            </p:grpSpPr>
            <p:sp>
              <p:nvSpPr>
                <p:cNvPr id="28" name="流程图: 文档 27"/>
                <p:cNvSpPr/>
                <p:nvPr/>
              </p:nvSpPr>
              <p:spPr>
                <a:xfrm>
                  <a:off x="1802" y="2810"/>
                  <a:ext cx="2330" cy="1546"/>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矩形 28"/>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nvSpPr>
              <p:spPr>
                <a:xfrm>
                  <a:off x="1997" y="382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2726" y="3221"/>
                  <a:ext cx="642" cy="434"/>
                </a:xfrm>
                <a:prstGeom prst="rect">
                  <a:avLst/>
                </a:prstGeom>
                <a:noFill/>
              </p:spPr>
              <p:txBody>
                <a:bodyPr wrap="square" rtlCol="0">
                  <a:spAutoFit/>
                </a:bodyPr>
                <a:p>
                  <a:r>
                    <a:rPr lang="en-US" altLang="zh-CN" sz="1200"/>
                    <a:t>...</a:t>
                  </a:r>
                  <a:endParaRPr lang="en-US" altLang="zh-CN" sz="1200"/>
                </a:p>
              </p:txBody>
            </p:sp>
          </p:grpSp>
          <p:grpSp>
            <p:nvGrpSpPr>
              <p:cNvPr id="34" name="组合 33"/>
              <p:cNvGrpSpPr/>
              <p:nvPr/>
            </p:nvGrpSpPr>
            <p:grpSpPr>
              <a:xfrm>
                <a:off x="1802" y="8755"/>
                <a:ext cx="2330" cy="1546"/>
                <a:chOff x="1802" y="2810"/>
                <a:chExt cx="2330" cy="1546"/>
              </a:xfrm>
            </p:grpSpPr>
            <p:sp>
              <p:nvSpPr>
                <p:cNvPr id="35" name="流程图: 文档 34"/>
                <p:cNvSpPr/>
                <p:nvPr/>
              </p:nvSpPr>
              <p:spPr>
                <a:xfrm>
                  <a:off x="1802" y="2810"/>
                  <a:ext cx="2330" cy="1546"/>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矩形 36"/>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矩形 37"/>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nvSpPr>
              <p:spPr>
                <a:xfrm>
                  <a:off x="1997" y="382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文本框 39"/>
                <p:cNvSpPr txBox="1"/>
                <p:nvPr/>
              </p:nvSpPr>
              <p:spPr>
                <a:xfrm>
                  <a:off x="2726" y="3221"/>
                  <a:ext cx="642" cy="434"/>
                </a:xfrm>
                <a:prstGeom prst="rect">
                  <a:avLst/>
                </a:prstGeom>
                <a:noFill/>
              </p:spPr>
              <p:txBody>
                <a:bodyPr wrap="square" rtlCol="0">
                  <a:spAutoFit/>
                </a:bodyPr>
                <a:p>
                  <a:r>
                    <a:rPr lang="en-US" altLang="zh-CN" sz="1200"/>
                    <a:t>...</a:t>
                  </a:r>
                  <a:endParaRPr lang="en-US" altLang="zh-CN" sz="1200"/>
                </a:p>
              </p:txBody>
            </p:sp>
          </p:grpSp>
          <p:sp>
            <p:nvSpPr>
              <p:cNvPr id="41" name="文本框 40"/>
              <p:cNvSpPr txBox="1"/>
              <p:nvPr/>
            </p:nvSpPr>
            <p:spPr>
              <a:xfrm>
                <a:off x="2557" y="7813"/>
                <a:ext cx="1360" cy="725"/>
              </a:xfrm>
              <a:prstGeom prst="rect">
                <a:avLst/>
              </a:prstGeom>
              <a:noFill/>
            </p:spPr>
            <p:txBody>
              <a:bodyPr wrap="square" rtlCol="0">
                <a:spAutoFit/>
              </a:bodyPr>
              <a:p>
                <a:r>
                  <a:rPr lang="en-US" altLang="zh-CN" sz="2400"/>
                  <a:t>...</a:t>
                </a:r>
                <a:endParaRPr lang="en-US" altLang="zh-CN" sz="2400"/>
              </a:p>
            </p:txBody>
          </p:sp>
        </p:grpSp>
        <p:sp>
          <p:nvSpPr>
            <p:cNvPr id="43" name="文本框 42"/>
            <p:cNvSpPr txBox="1"/>
            <p:nvPr/>
          </p:nvSpPr>
          <p:spPr>
            <a:xfrm>
              <a:off x="983" y="5852"/>
              <a:ext cx="479" cy="1452"/>
            </a:xfrm>
            <a:prstGeom prst="rect">
              <a:avLst/>
            </a:prstGeom>
            <a:noFill/>
          </p:spPr>
          <p:txBody>
            <a:bodyPr wrap="square" rtlCol="0">
              <a:spAutoFit/>
            </a:bodyPr>
            <a:p>
              <a:r>
                <a:rPr lang="zh-CN" altLang="en-US"/>
                <a:t>训练集</a:t>
              </a:r>
              <a:endParaRPr lang="zh-CN" altLang="en-US"/>
            </a:p>
          </p:txBody>
        </p:sp>
      </p:grpSp>
      <p:grpSp>
        <p:nvGrpSpPr>
          <p:cNvPr id="115" name="组合 114"/>
          <p:cNvGrpSpPr/>
          <p:nvPr/>
        </p:nvGrpSpPr>
        <p:grpSpPr>
          <a:xfrm>
            <a:off x="3876675" y="2268855"/>
            <a:ext cx="2435860" cy="3881120"/>
            <a:chOff x="6105" y="3573"/>
            <a:chExt cx="3836" cy="6112"/>
          </a:xfrm>
        </p:grpSpPr>
        <p:grpSp>
          <p:nvGrpSpPr>
            <p:cNvPr id="81" name="组合 80"/>
            <p:cNvGrpSpPr/>
            <p:nvPr/>
          </p:nvGrpSpPr>
          <p:grpSpPr>
            <a:xfrm>
              <a:off x="6105" y="3573"/>
              <a:ext cx="3836" cy="6112"/>
              <a:chOff x="8974" y="4161"/>
              <a:chExt cx="3836" cy="6112"/>
            </a:xfrm>
          </p:grpSpPr>
          <p:sp>
            <p:nvSpPr>
              <p:cNvPr id="47" name="圆角矩形 46"/>
              <p:cNvSpPr/>
              <p:nvPr/>
            </p:nvSpPr>
            <p:spPr>
              <a:xfrm>
                <a:off x="8974" y="4161"/>
                <a:ext cx="3837" cy="6113"/>
              </a:xfrm>
              <a:prstGeom prst="roundRect">
                <a:avLst/>
              </a:prstGeom>
              <a:solidFill>
                <a:schemeClr val="bg1"/>
              </a:solidFill>
              <a:ln w="12700" cmpd="sng">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0" name="组合 79"/>
              <p:cNvGrpSpPr/>
              <p:nvPr/>
            </p:nvGrpSpPr>
            <p:grpSpPr>
              <a:xfrm>
                <a:off x="9855" y="4483"/>
                <a:ext cx="2340" cy="5622"/>
                <a:chOff x="9855" y="4483"/>
                <a:chExt cx="2340" cy="5622"/>
              </a:xfrm>
            </p:grpSpPr>
            <p:grpSp>
              <p:nvGrpSpPr>
                <p:cNvPr id="56" name="组合 55"/>
                <p:cNvGrpSpPr/>
                <p:nvPr/>
              </p:nvGrpSpPr>
              <p:grpSpPr>
                <a:xfrm rot="0">
                  <a:off x="9865" y="4483"/>
                  <a:ext cx="2330" cy="1546"/>
                  <a:chOff x="1802" y="2810"/>
                  <a:chExt cx="2330" cy="1546"/>
                </a:xfrm>
              </p:grpSpPr>
              <p:sp>
                <p:nvSpPr>
                  <p:cNvPr id="57" name="流程图: 文档 56"/>
                  <p:cNvSpPr/>
                  <p:nvPr/>
                </p:nvSpPr>
                <p:spPr>
                  <a:xfrm>
                    <a:off x="1802" y="2810"/>
                    <a:ext cx="2330" cy="1546"/>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矩形 57"/>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矩形 58"/>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矩形 59"/>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1997" y="382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文本框 61"/>
                  <p:cNvSpPr txBox="1"/>
                  <p:nvPr/>
                </p:nvSpPr>
                <p:spPr>
                  <a:xfrm>
                    <a:off x="2726" y="3221"/>
                    <a:ext cx="642" cy="434"/>
                  </a:xfrm>
                  <a:prstGeom prst="rect">
                    <a:avLst/>
                  </a:prstGeom>
                  <a:noFill/>
                </p:spPr>
                <p:txBody>
                  <a:bodyPr wrap="square" rtlCol="0">
                    <a:spAutoFit/>
                  </a:bodyPr>
                  <a:p>
                    <a:r>
                      <a:rPr lang="en-US" altLang="zh-CN" sz="1200"/>
                      <a:t>...</a:t>
                    </a:r>
                    <a:endParaRPr lang="en-US" altLang="zh-CN" sz="1200"/>
                  </a:p>
                </p:txBody>
              </p:sp>
            </p:grpSp>
            <p:grpSp>
              <p:nvGrpSpPr>
                <p:cNvPr id="63" name="组合 62"/>
                <p:cNvGrpSpPr/>
                <p:nvPr/>
              </p:nvGrpSpPr>
              <p:grpSpPr>
                <a:xfrm rot="0">
                  <a:off x="9855" y="6263"/>
                  <a:ext cx="2330" cy="1546"/>
                  <a:chOff x="1802" y="2810"/>
                  <a:chExt cx="2330" cy="1546"/>
                </a:xfrm>
              </p:grpSpPr>
              <p:sp>
                <p:nvSpPr>
                  <p:cNvPr id="64" name="流程图: 文档 63"/>
                  <p:cNvSpPr/>
                  <p:nvPr/>
                </p:nvSpPr>
                <p:spPr>
                  <a:xfrm>
                    <a:off x="1802" y="2810"/>
                    <a:ext cx="2330" cy="1546"/>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矩形 64"/>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矩形 66"/>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矩形 67"/>
                  <p:cNvSpPr/>
                  <p:nvPr/>
                </p:nvSpPr>
                <p:spPr>
                  <a:xfrm>
                    <a:off x="1997" y="382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9" name="文本框 68"/>
                  <p:cNvSpPr txBox="1"/>
                  <p:nvPr/>
                </p:nvSpPr>
                <p:spPr>
                  <a:xfrm>
                    <a:off x="2726" y="3221"/>
                    <a:ext cx="642" cy="434"/>
                  </a:xfrm>
                  <a:prstGeom prst="rect">
                    <a:avLst/>
                  </a:prstGeom>
                  <a:noFill/>
                </p:spPr>
                <p:txBody>
                  <a:bodyPr wrap="square" rtlCol="0">
                    <a:spAutoFit/>
                  </a:bodyPr>
                  <a:p>
                    <a:r>
                      <a:rPr lang="en-US" altLang="zh-CN" sz="1200"/>
                      <a:t>...</a:t>
                    </a:r>
                    <a:endParaRPr lang="en-US" altLang="zh-CN" sz="1200"/>
                  </a:p>
                </p:txBody>
              </p:sp>
            </p:grpSp>
            <p:grpSp>
              <p:nvGrpSpPr>
                <p:cNvPr id="70" name="组合 69"/>
                <p:cNvGrpSpPr/>
                <p:nvPr/>
              </p:nvGrpSpPr>
              <p:grpSpPr>
                <a:xfrm rot="0">
                  <a:off x="9855" y="8559"/>
                  <a:ext cx="2330" cy="1546"/>
                  <a:chOff x="1802" y="2810"/>
                  <a:chExt cx="2330" cy="1546"/>
                </a:xfrm>
              </p:grpSpPr>
              <p:sp>
                <p:nvSpPr>
                  <p:cNvPr id="71" name="流程图: 文档 70"/>
                  <p:cNvSpPr/>
                  <p:nvPr/>
                </p:nvSpPr>
                <p:spPr>
                  <a:xfrm>
                    <a:off x="1802" y="2810"/>
                    <a:ext cx="2330" cy="1546"/>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4" name="矩形 73"/>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5" name="矩形 74"/>
                  <p:cNvSpPr/>
                  <p:nvPr/>
                </p:nvSpPr>
                <p:spPr>
                  <a:xfrm>
                    <a:off x="1997" y="382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6" name="文本框 75"/>
                  <p:cNvSpPr txBox="1"/>
                  <p:nvPr/>
                </p:nvSpPr>
                <p:spPr>
                  <a:xfrm>
                    <a:off x="2726" y="3221"/>
                    <a:ext cx="642" cy="434"/>
                  </a:xfrm>
                  <a:prstGeom prst="rect">
                    <a:avLst/>
                  </a:prstGeom>
                  <a:noFill/>
                </p:spPr>
                <p:txBody>
                  <a:bodyPr wrap="square" rtlCol="0">
                    <a:spAutoFit/>
                  </a:bodyPr>
                  <a:p>
                    <a:r>
                      <a:rPr lang="en-US" altLang="zh-CN" sz="1200"/>
                      <a:t>...</a:t>
                    </a:r>
                    <a:endParaRPr lang="en-US" altLang="zh-CN" sz="1200"/>
                  </a:p>
                </p:txBody>
              </p:sp>
            </p:grpSp>
            <p:sp>
              <p:nvSpPr>
                <p:cNvPr id="77" name="文本框 76"/>
                <p:cNvSpPr txBox="1"/>
                <p:nvPr/>
              </p:nvSpPr>
              <p:spPr>
                <a:xfrm>
                  <a:off x="10610" y="7617"/>
                  <a:ext cx="1360" cy="725"/>
                </a:xfrm>
                <a:prstGeom prst="rect">
                  <a:avLst/>
                </a:prstGeom>
                <a:noFill/>
              </p:spPr>
              <p:txBody>
                <a:bodyPr wrap="square" rtlCol="0">
                  <a:spAutoFit/>
                </a:bodyPr>
                <a:p>
                  <a:r>
                    <a:rPr lang="en-US" altLang="zh-CN" sz="2400"/>
                    <a:t>...</a:t>
                  </a:r>
                  <a:endParaRPr lang="en-US" altLang="zh-CN" sz="2400"/>
                </a:p>
              </p:txBody>
            </p:sp>
          </p:grpSp>
        </p:grpSp>
        <p:sp>
          <p:nvSpPr>
            <p:cNvPr id="82" name="文本框 81"/>
            <p:cNvSpPr txBox="1"/>
            <p:nvPr/>
          </p:nvSpPr>
          <p:spPr>
            <a:xfrm>
              <a:off x="6105" y="5769"/>
              <a:ext cx="479" cy="1452"/>
            </a:xfrm>
            <a:prstGeom prst="rect">
              <a:avLst/>
            </a:prstGeom>
            <a:noFill/>
          </p:spPr>
          <p:txBody>
            <a:bodyPr wrap="square" rtlCol="0">
              <a:spAutoFit/>
            </a:bodyPr>
            <a:p>
              <a:r>
                <a:rPr lang="en-US" altLang="zh-CN"/>
                <a:t>C</a:t>
              </a:r>
              <a:r>
                <a:rPr lang="zh-CN" altLang="en-US"/>
                <a:t>个类</a:t>
              </a:r>
              <a:endParaRPr lang="zh-CN" altLang="en-US"/>
            </a:p>
          </p:txBody>
        </p:sp>
      </p:grpSp>
      <p:grpSp>
        <p:nvGrpSpPr>
          <p:cNvPr id="113" name="组合 112"/>
          <p:cNvGrpSpPr/>
          <p:nvPr/>
        </p:nvGrpSpPr>
        <p:grpSpPr>
          <a:xfrm>
            <a:off x="2954020" y="3353435"/>
            <a:ext cx="735330" cy="1003935"/>
            <a:chOff x="5810" y="5242"/>
            <a:chExt cx="1158" cy="1581"/>
          </a:xfrm>
        </p:grpSpPr>
        <p:sp>
          <p:nvSpPr>
            <p:cNvPr id="45" name="右箭头 44"/>
            <p:cNvSpPr/>
            <p:nvPr/>
          </p:nvSpPr>
          <p:spPr>
            <a:xfrm>
              <a:off x="5830" y="5857"/>
              <a:ext cx="1138" cy="966"/>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文本框 82"/>
            <p:cNvSpPr txBox="1"/>
            <p:nvPr/>
          </p:nvSpPr>
          <p:spPr>
            <a:xfrm>
              <a:off x="5810" y="5242"/>
              <a:ext cx="1158" cy="580"/>
            </a:xfrm>
            <a:prstGeom prst="rect">
              <a:avLst/>
            </a:prstGeom>
            <a:noFill/>
          </p:spPr>
          <p:txBody>
            <a:bodyPr wrap="square" rtlCol="0">
              <a:spAutoFit/>
            </a:bodyPr>
            <a:p>
              <a:r>
                <a:rPr lang="zh-CN" altLang="en-US"/>
                <a:t>选择</a:t>
              </a:r>
              <a:endParaRPr lang="zh-CN" altLang="en-US"/>
            </a:p>
          </p:txBody>
        </p:sp>
      </p:grpSp>
      <p:grpSp>
        <p:nvGrpSpPr>
          <p:cNvPr id="114" name="组合 113"/>
          <p:cNvGrpSpPr/>
          <p:nvPr/>
        </p:nvGrpSpPr>
        <p:grpSpPr>
          <a:xfrm>
            <a:off x="6447790" y="3427095"/>
            <a:ext cx="735330" cy="1008380"/>
            <a:chOff x="11330" y="5277"/>
            <a:chExt cx="1158" cy="1588"/>
          </a:xfrm>
        </p:grpSpPr>
        <p:sp>
          <p:nvSpPr>
            <p:cNvPr id="84" name="右箭头 83"/>
            <p:cNvSpPr/>
            <p:nvPr/>
          </p:nvSpPr>
          <p:spPr>
            <a:xfrm>
              <a:off x="11330" y="5899"/>
              <a:ext cx="1138" cy="966"/>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文本框 84"/>
            <p:cNvSpPr txBox="1"/>
            <p:nvPr/>
          </p:nvSpPr>
          <p:spPr>
            <a:xfrm>
              <a:off x="11330" y="5277"/>
              <a:ext cx="1158" cy="580"/>
            </a:xfrm>
            <a:prstGeom prst="rect">
              <a:avLst/>
            </a:prstGeom>
            <a:noFill/>
          </p:spPr>
          <p:txBody>
            <a:bodyPr wrap="square" rtlCol="0">
              <a:spAutoFit/>
            </a:bodyPr>
            <a:p>
              <a:r>
                <a:rPr lang="zh-CN" altLang="en-US"/>
                <a:t>划分</a:t>
              </a:r>
              <a:endParaRPr lang="zh-CN" altLang="en-US"/>
            </a:p>
          </p:txBody>
        </p:sp>
      </p:grpSp>
      <p:grpSp>
        <p:nvGrpSpPr>
          <p:cNvPr id="145" name="组合 144"/>
          <p:cNvGrpSpPr/>
          <p:nvPr/>
        </p:nvGrpSpPr>
        <p:grpSpPr>
          <a:xfrm>
            <a:off x="7183120" y="1577340"/>
            <a:ext cx="4737100" cy="1959610"/>
            <a:chOff x="11312" y="3185"/>
            <a:chExt cx="7460" cy="3086"/>
          </a:xfrm>
        </p:grpSpPr>
        <p:grpSp>
          <p:nvGrpSpPr>
            <p:cNvPr id="144" name="组合 143"/>
            <p:cNvGrpSpPr/>
            <p:nvPr/>
          </p:nvGrpSpPr>
          <p:grpSpPr>
            <a:xfrm>
              <a:off x="11312" y="3185"/>
              <a:ext cx="7460" cy="3086"/>
              <a:chOff x="11312" y="3185"/>
              <a:chExt cx="7460" cy="3086"/>
            </a:xfrm>
          </p:grpSpPr>
          <p:sp>
            <p:nvSpPr>
              <p:cNvPr id="87" name="圆角矩形 86"/>
              <p:cNvSpPr/>
              <p:nvPr/>
            </p:nvSpPr>
            <p:spPr>
              <a:xfrm>
                <a:off x="11312" y="3185"/>
                <a:ext cx="7461" cy="3086"/>
              </a:xfrm>
              <a:prstGeom prst="roundRect">
                <a:avLst/>
              </a:prstGeom>
              <a:solidFill>
                <a:schemeClr val="bg1"/>
              </a:solidFill>
              <a:ln w="12700" cmpd="sng">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9" name="组合 88"/>
              <p:cNvGrpSpPr/>
              <p:nvPr/>
            </p:nvGrpSpPr>
            <p:grpSpPr>
              <a:xfrm rot="0">
                <a:off x="11678" y="4129"/>
                <a:ext cx="1642" cy="1784"/>
                <a:chOff x="1802" y="2810"/>
                <a:chExt cx="2330" cy="1213"/>
              </a:xfrm>
            </p:grpSpPr>
            <p:sp>
              <p:nvSpPr>
                <p:cNvPr id="90" name="流程图: 文档 89"/>
                <p:cNvSpPr/>
                <p:nvPr/>
              </p:nvSpPr>
              <p:spPr>
                <a:xfrm>
                  <a:off x="1802" y="2810"/>
                  <a:ext cx="2330" cy="1213"/>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矩形 90"/>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矩形 91"/>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矩形 92"/>
                <p:cNvSpPr/>
                <p:nvPr/>
              </p:nvSpPr>
              <p:spPr>
                <a:xfrm>
                  <a:off x="1997" y="3601"/>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5" name="文本框 94"/>
                <p:cNvSpPr txBox="1"/>
                <p:nvPr/>
              </p:nvSpPr>
              <p:spPr>
                <a:xfrm>
                  <a:off x="2619" y="3306"/>
                  <a:ext cx="916" cy="295"/>
                </a:xfrm>
                <a:prstGeom prst="rect">
                  <a:avLst/>
                </a:prstGeom>
                <a:noFill/>
              </p:spPr>
              <p:txBody>
                <a:bodyPr wrap="square" rtlCol="0">
                  <a:spAutoFit/>
                </a:bodyPr>
                <a:p>
                  <a:r>
                    <a:rPr lang="en-US" altLang="zh-CN" sz="1200"/>
                    <a:t>...</a:t>
                  </a:r>
                  <a:endParaRPr lang="en-US" altLang="zh-CN" sz="1200"/>
                </a:p>
              </p:txBody>
            </p:sp>
          </p:grpSp>
          <p:sp>
            <p:nvSpPr>
              <p:cNvPr id="110" name="文本框 109"/>
              <p:cNvSpPr txBox="1"/>
              <p:nvPr/>
            </p:nvSpPr>
            <p:spPr>
              <a:xfrm>
                <a:off x="15701" y="4358"/>
                <a:ext cx="1360" cy="725"/>
              </a:xfrm>
              <a:prstGeom prst="rect">
                <a:avLst/>
              </a:prstGeom>
              <a:noFill/>
            </p:spPr>
            <p:txBody>
              <a:bodyPr wrap="square" rtlCol="0">
                <a:spAutoFit/>
              </a:bodyPr>
              <a:p>
                <a:r>
                  <a:rPr lang="en-US" altLang="zh-CN" sz="2400"/>
                  <a:t>...</a:t>
                </a:r>
                <a:endParaRPr lang="en-US" altLang="zh-CN" sz="2400"/>
              </a:p>
            </p:txBody>
          </p:sp>
          <p:grpSp>
            <p:nvGrpSpPr>
              <p:cNvPr id="130" name="组合 129"/>
              <p:cNvGrpSpPr/>
              <p:nvPr/>
            </p:nvGrpSpPr>
            <p:grpSpPr>
              <a:xfrm rot="0">
                <a:off x="13753" y="4112"/>
                <a:ext cx="1642" cy="1784"/>
                <a:chOff x="1802" y="2810"/>
                <a:chExt cx="2330" cy="1213"/>
              </a:xfrm>
            </p:grpSpPr>
            <p:sp>
              <p:nvSpPr>
                <p:cNvPr id="131" name="流程图: 文档 130"/>
                <p:cNvSpPr/>
                <p:nvPr/>
              </p:nvSpPr>
              <p:spPr>
                <a:xfrm>
                  <a:off x="1802" y="2810"/>
                  <a:ext cx="2330" cy="1213"/>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2" name="矩形 131"/>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3" name="矩形 132"/>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4" name="矩形 133"/>
                <p:cNvSpPr/>
                <p:nvPr/>
              </p:nvSpPr>
              <p:spPr>
                <a:xfrm>
                  <a:off x="1997" y="3601"/>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文本框 134"/>
                <p:cNvSpPr txBox="1"/>
                <p:nvPr/>
              </p:nvSpPr>
              <p:spPr>
                <a:xfrm>
                  <a:off x="2619" y="3306"/>
                  <a:ext cx="916" cy="295"/>
                </a:xfrm>
                <a:prstGeom prst="rect">
                  <a:avLst/>
                </a:prstGeom>
                <a:noFill/>
              </p:spPr>
              <p:txBody>
                <a:bodyPr wrap="square" rtlCol="0">
                  <a:spAutoFit/>
                </a:bodyPr>
                <a:p>
                  <a:r>
                    <a:rPr lang="en-US" altLang="zh-CN" sz="1200"/>
                    <a:t>...</a:t>
                  </a:r>
                  <a:endParaRPr lang="en-US" altLang="zh-CN" sz="1200"/>
                </a:p>
              </p:txBody>
            </p:sp>
          </p:grpSp>
          <p:grpSp>
            <p:nvGrpSpPr>
              <p:cNvPr id="136" name="组合 135"/>
              <p:cNvGrpSpPr/>
              <p:nvPr/>
            </p:nvGrpSpPr>
            <p:grpSpPr>
              <a:xfrm rot="0">
                <a:off x="16635" y="4027"/>
                <a:ext cx="1642" cy="1784"/>
                <a:chOff x="1802" y="2810"/>
                <a:chExt cx="2330" cy="1213"/>
              </a:xfrm>
            </p:grpSpPr>
            <p:sp>
              <p:nvSpPr>
                <p:cNvPr id="137" name="流程图: 文档 136"/>
                <p:cNvSpPr/>
                <p:nvPr/>
              </p:nvSpPr>
              <p:spPr>
                <a:xfrm>
                  <a:off x="1802" y="2810"/>
                  <a:ext cx="2330" cy="1213"/>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8" name="矩形 137"/>
                <p:cNvSpPr/>
                <p:nvPr/>
              </p:nvSpPr>
              <p:spPr>
                <a:xfrm>
                  <a:off x="1997" y="3048"/>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9" name="矩形 138"/>
                <p:cNvSpPr/>
                <p:nvPr/>
              </p:nvSpPr>
              <p:spPr>
                <a:xfrm>
                  <a:off x="1997" y="3287"/>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0" name="矩形 139"/>
                <p:cNvSpPr/>
                <p:nvPr/>
              </p:nvSpPr>
              <p:spPr>
                <a:xfrm>
                  <a:off x="1997" y="3601"/>
                  <a:ext cx="1920" cy="11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1" name="文本框 140"/>
                <p:cNvSpPr txBox="1"/>
                <p:nvPr/>
              </p:nvSpPr>
              <p:spPr>
                <a:xfrm>
                  <a:off x="2619" y="3306"/>
                  <a:ext cx="916" cy="295"/>
                </a:xfrm>
                <a:prstGeom prst="rect">
                  <a:avLst/>
                </a:prstGeom>
                <a:noFill/>
              </p:spPr>
              <p:txBody>
                <a:bodyPr wrap="square" rtlCol="0">
                  <a:spAutoFit/>
                </a:bodyPr>
                <a:p>
                  <a:r>
                    <a:rPr lang="en-US" altLang="zh-CN" sz="1200"/>
                    <a:t>...</a:t>
                  </a:r>
                  <a:endParaRPr lang="en-US" altLang="zh-CN" sz="1200"/>
                </a:p>
              </p:txBody>
            </p:sp>
          </p:grpSp>
        </p:grpSp>
        <p:sp>
          <p:nvSpPr>
            <p:cNvPr id="142" name="文本框 141"/>
            <p:cNvSpPr txBox="1"/>
            <p:nvPr/>
          </p:nvSpPr>
          <p:spPr>
            <a:xfrm>
              <a:off x="12914" y="3315"/>
              <a:ext cx="4147" cy="580"/>
            </a:xfrm>
            <a:prstGeom prst="rect">
              <a:avLst/>
            </a:prstGeom>
            <a:noFill/>
          </p:spPr>
          <p:txBody>
            <a:bodyPr wrap="square" rtlCol="0">
              <a:spAutoFit/>
            </a:bodyPr>
            <a:p>
              <a:r>
                <a:rPr lang="zh-CN" altLang="en-US"/>
                <a:t>每个类随机选择</a:t>
              </a:r>
              <a:r>
                <a:rPr lang="en-US" altLang="zh-CN"/>
                <a:t>K</a:t>
              </a:r>
              <a:r>
                <a:rPr lang="zh-CN" altLang="en-US"/>
                <a:t>个样本</a:t>
              </a:r>
              <a:endParaRPr lang="zh-CN" altLang="en-US"/>
            </a:p>
          </p:txBody>
        </p:sp>
      </p:grpSp>
      <p:sp>
        <p:nvSpPr>
          <p:cNvPr id="148" name="圆角矩形 147"/>
          <p:cNvSpPr/>
          <p:nvPr/>
        </p:nvSpPr>
        <p:spPr>
          <a:xfrm>
            <a:off x="7183120" y="4500880"/>
            <a:ext cx="4737735" cy="1959610"/>
          </a:xfrm>
          <a:prstGeom prst="roundRect">
            <a:avLst/>
          </a:prstGeom>
          <a:solidFill>
            <a:schemeClr val="bg1"/>
          </a:solidFill>
          <a:ln w="12700" cmpd="sng">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9" name="组合 148"/>
          <p:cNvGrpSpPr/>
          <p:nvPr/>
        </p:nvGrpSpPr>
        <p:grpSpPr>
          <a:xfrm rot="0">
            <a:off x="7415530" y="5100320"/>
            <a:ext cx="1042670" cy="1132840"/>
            <a:chOff x="1802" y="2810"/>
            <a:chExt cx="2330" cy="1213"/>
          </a:xfrm>
        </p:grpSpPr>
        <p:sp>
          <p:nvSpPr>
            <p:cNvPr id="150" name="流程图: 文档 149"/>
            <p:cNvSpPr/>
            <p:nvPr/>
          </p:nvSpPr>
          <p:spPr>
            <a:xfrm>
              <a:off x="1802" y="2810"/>
              <a:ext cx="2330" cy="1213"/>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1" name="矩形 150"/>
            <p:cNvSpPr/>
            <p:nvPr/>
          </p:nvSpPr>
          <p:spPr>
            <a:xfrm>
              <a:off x="1997" y="304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2" name="矩形 151"/>
            <p:cNvSpPr/>
            <p:nvPr/>
          </p:nvSpPr>
          <p:spPr>
            <a:xfrm>
              <a:off x="1997" y="3287"/>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3" name="矩形 152"/>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4" name="文本框 153"/>
            <p:cNvSpPr txBox="1"/>
            <p:nvPr/>
          </p:nvSpPr>
          <p:spPr>
            <a:xfrm>
              <a:off x="2619" y="3306"/>
              <a:ext cx="916" cy="295"/>
            </a:xfrm>
            <a:prstGeom prst="rect">
              <a:avLst/>
            </a:prstGeom>
            <a:noFill/>
          </p:spPr>
          <p:txBody>
            <a:bodyPr wrap="square" rtlCol="0">
              <a:spAutoFit/>
            </a:bodyPr>
            <a:p>
              <a:r>
                <a:rPr lang="en-US" altLang="zh-CN" sz="1200"/>
                <a:t>...</a:t>
              </a:r>
              <a:endParaRPr lang="en-US" altLang="zh-CN" sz="1200"/>
            </a:p>
          </p:txBody>
        </p:sp>
      </p:grpSp>
      <p:sp>
        <p:nvSpPr>
          <p:cNvPr id="155" name="文本框 154"/>
          <p:cNvSpPr txBox="1"/>
          <p:nvPr/>
        </p:nvSpPr>
        <p:spPr>
          <a:xfrm>
            <a:off x="9970135" y="5245735"/>
            <a:ext cx="863600" cy="460375"/>
          </a:xfrm>
          <a:prstGeom prst="rect">
            <a:avLst/>
          </a:prstGeom>
          <a:noFill/>
        </p:spPr>
        <p:txBody>
          <a:bodyPr wrap="square" rtlCol="0">
            <a:spAutoFit/>
          </a:bodyPr>
          <a:p>
            <a:r>
              <a:rPr lang="en-US" altLang="zh-CN" sz="2400"/>
              <a:t>...</a:t>
            </a:r>
            <a:endParaRPr lang="en-US" altLang="zh-CN" sz="2400"/>
          </a:p>
        </p:txBody>
      </p:sp>
      <p:sp>
        <p:nvSpPr>
          <p:cNvPr id="168" name="文本框 167"/>
          <p:cNvSpPr txBox="1"/>
          <p:nvPr/>
        </p:nvSpPr>
        <p:spPr>
          <a:xfrm>
            <a:off x="8897620" y="4585335"/>
            <a:ext cx="1308100" cy="368300"/>
          </a:xfrm>
          <a:prstGeom prst="rect">
            <a:avLst/>
          </a:prstGeom>
          <a:noFill/>
        </p:spPr>
        <p:txBody>
          <a:bodyPr wrap="square" rtlCol="0">
            <a:spAutoFit/>
          </a:bodyPr>
          <a:p>
            <a:r>
              <a:rPr lang="zh-CN" altLang="en-US"/>
              <a:t>其余样本</a:t>
            </a:r>
            <a:endParaRPr lang="zh-CN" altLang="en-US"/>
          </a:p>
        </p:txBody>
      </p:sp>
      <p:grpSp>
        <p:nvGrpSpPr>
          <p:cNvPr id="170" name="组合 169"/>
          <p:cNvGrpSpPr/>
          <p:nvPr/>
        </p:nvGrpSpPr>
        <p:grpSpPr>
          <a:xfrm rot="0">
            <a:off x="10612755" y="5071110"/>
            <a:ext cx="1042670" cy="1132840"/>
            <a:chOff x="1802" y="2810"/>
            <a:chExt cx="2330" cy="1213"/>
          </a:xfrm>
        </p:grpSpPr>
        <p:sp>
          <p:nvSpPr>
            <p:cNvPr id="171" name="流程图: 文档 170"/>
            <p:cNvSpPr/>
            <p:nvPr/>
          </p:nvSpPr>
          <p:spPr>
            <a:xfrm>
              <a:off x="1802" y="2810"/>
              <a:ext cx="2330" cy="1213"/>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2" name="矩形 171"/>
            <p:cNvSpPr/>
            <p:nvPr/>
          </p:nvSpPr>
          <p:spPr>
            <a:xfrm>
              <a:off x="1997" y="304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3" name="矩形 172"/>
            <p:cNvSpPr/>
            <p:nvPr/>
          </p:nvSpPr>
          <p:spPr>
            <a:xfrm>
              <a:off x="1997" y="3287"/>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4" name="矩形 173"/>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5" name="文本框 174"/>
            <p:cNvSpPr txBox="1"/>
            <p:nvPr/>
          </p:nvSpPr>
          <p:spPr>
            <a:xfrm>
              <a:off x="2619" y="3306"/>
              <a:ext cx="916" cy="295"/>
            </a:xfrm>
            <a:prstGeom prst="rect">
              <a:avLst/>
            </a:prstGeom>
            <a:noFill/>
          </p:spPr>
          <p:txBody>
            <a:bodyPr wrap="square" rtlCol="0">
              <a:spAutoFit/>
            </a:bodyPr>
            <a:p>
              <a:r>
                <a:rPr lang="en-US" altLang="zh-CN" sz="1200"/>
                <a:t>...</a:t>
              </a:r>
              <a:endParaRPr lang="en-US" altLang="zh-CN" sz="1200"/>
            </a:p>
          </p:txBody>
        </p:sp>
      </p:grpSp>
      <p:grpSp>
        <p:nvGrpSpPr>
          <p:cNvPr id="176" name="组合 175"/>
          <p:cNvGrpSpPr/>
          <p:nvPr/>
        </p:nvGrpSpPr>
        <p:grpSpPr>
          <a:xfrm rot="0">
            <a:off x="8728075" y="5100320"/>
            <a:ext cx="1042670" cy="1132840"/>
            <a:chOff x="1802" y="2810"/>
            <a:chExt cx="2330" cy="1213"/>
          </a:xfrm>
        </p:grpSpPr>
        <p:sp>
          <p:nvSpPr>
            <p:cNvPr id="177" name="流程图: 文档 176"/>
            <p:cNvSpPr/>
            <p:nvPr/>
          </p:nvSpPr>
          <p:spPr>
            <a:xfrm>
              <a:off x="1802" y="2810"/>
              <a:ext cx="2330" cy="1213"/>
            </a:xfrm>
            <a:prstGeom prst="flowChart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8" name="矩形 177"/>
            <p:cNvSpPr/>
            <p:nvPr/>
          </p:nvSpPr>
          <p:spPr>
            <a:xfrm>
              <a:off x="1997" y="3048"/>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9" name="矩形 178"/>
            <p:cNvSpPr/>
            <p:nvPr/>
          </p:nvSpPr>
          <p:spPr>
            <a:xfrm>
              <a:off x="1997" y="3287"/>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0" name="矩形 179"/>
            <p:cNvSpPr/>
            <p:nvPr/>
          </p:nvSpPr>
          <p:spPr>
            <a:xfrm>
              <a:off x="1997" y="3601"/>
              <a:ext cx="1920" cy="1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1" name="文本框 180"/>
            <p:cNvSpPr txBox="1"/>
            <p:nvPr/>
          </p:nvSpPr>
          <p:spPr>
            <a:xfrm>
              <a:off x="2619" y="3306"/>
              <a:ext cx="916" cy="295"/>
            </a:xfrm>
            <a:prstGeom prst="rect">
              <a:avLst/>
            </a:prstGeom>
            <a:noFill/>
          </p:spPr>
          <p:txBody>
            <a:bodyPr wrap="square" rtlCol="0">
              <a:spAutoFit/>
            </a:bodyPr>
            <a:p>
              <a:r>
                <a:rPr lang="en-US" altLang="zh-CN" sz="1200"/>
                <a:t>...</a:t>
              </a:r>
              <a:endParaRPr lang="en-US" altLang="zh-CN" sz="1200"/>
            </a:p>
          </p:txBody>
        </p:sp>
      </p:grpSp>
      <p:sp>
        <p:nvSpPr>
          <p:cNvPr id="182" name="文本框 181"/>
          <p:cNvSpPr txBox="1"/>
          <p:nvPr/>
        </p:nvSpPr>
        <p:spPr>
          <a:xfrm>
            <a:off x="7502525" y="1332865"/>
            <a:ext cx="375285" cy="521970"/>
          </a:xfrm>
          <a:prstGeom prst="rect">
            <a:avLst/>
          </a:prstGeom>
          <a:solidFill>
            <a:schemeClr val="bg1"/>
          </a:solidFill>
        </p:spPr>
        <p:txBody>
          <a:bodyPr wrap="square" rtlCol="0">
            <a:spAutoFit/>
          </a:bodyPr>
          <a:p>
            <a:r>
              <a:rPr lang="en-US" altLang="zh-CN" sz="2800"/>
              <a:t>S</a:t>
            </a:r>
            <a:endParaRPr lang="en-US" altLang="zh-CN" sz="2800"/>
          </a:p>
        </p:txBody>
      </p:sp>
      <p:sp>
        <p:nvSpPr>
          <p:cNvPr id="183" name="文本框 182"/>
          <p:cNvSpPr txBox="1"/>
          <p:nvPr/>
        </p:nvSpPr>
        <p:spPr>
          <a:xfrm>
            <a:off x="7502525" y="4250690"/>
            <a:ext cx="375285" cy="521970"/>
          </a:xfrm>
          <a:prstGeom prst="rect">
            <a:avLst/>
          </a:prstGeom>
          <a:solidFill>
            <a:schemeClr val="bg1"/>
          </a:solidFill>
        </p:spPr>
        <p:txBody>
          <a:bodyPr wrap="square" rtlCol="0">
            <a:spAutoFit/>
          </a:bodyPr>
          <a:p>
            <a:r>
              <a:rPr lang="en-US" altLang="zh-CN" sz="2800"/>
              <a:t>Q</a:t>
            </a:r>
            <a:endParaRPr lang="en-US" altLang="zh-CN"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模型介绍</a:t>
            </a:r>
            <a:endParaRPr lang="zh-CN" altLang="en-US" sz="4000" b="1"/>
          </a:p>
        </p:txBody>
      </p:sp>
      <p:pic>
        <p:nvPicPr>
          <p:cNvPr id="2" name="图片 1"/>
          <p:cNvPicPr>
            <a:picLocks noChangeAspect="1"/>
          </p:cNvPicPr>
          <p:nvPr/>
        </p:nvPicPr>
        <p:blipFill>
          <a:blip r:embed="rId1"/>
          <a:stretch>
            <a:fillRect/>
          </a:stretch>
        </p:blipFill>
        <p:spPr>
          <a:xfrm>
            <a:off x="497205" y="1475740"/>
            <a:ext cx="9563735" cy="4801235"/>
          </a:xfrm>
          <a:prstGeom prst="rect">
            <a:avLst/>
          </a:prstGeom>
        </p:spPr>
      </p:pic>
      <p:sp>
        <p:nvSpPr>
          <p:cNvPr id="3" name="文本框 2"/>
          <p:cNvSpPr txBox="1"/>
          <p:nvPr/>
        </p:nvSpPr>
        <p:spPr>
          <a:xfrm>
            <a:off x="9820275" y="2517140"/>
            <a:ext cx="1881505" cy="2306955"/>
          </a:xfrm>
          <a:prstGeom prst="rect">
            <a:avLst/>
          </a:prstGeom>
          <a:noFill/>
        </p:spPr>
        <p:txBody>
          <a:bodyPr wrap="square" rtlCol="0" anchor="t">
            <a:spAutoFit/>
          </a:bodyPr>
          <a:p>
            <a:pPr fontAlgn="auto">
              <a:lnSpc>
                <a:spcPct val="200000"/>
              </a:lnSpc>
            </a:pPr>
            <a:r>
              <a:rPr lang="zh-CN" altLang="en-US" sz="2400" b="1">
                <a:solidFill>
                  <a:schemeClr val="accent1"/>
                </a:solidFill>
              </a:rPr>
              <a:t>编码模块</a:t>
            </a:r>
            <a:endParaRPr lang="zh-CN" altLang="en-US" sz="2400" b="1">
              <a:solidFill>
                <a:schemeClr val="accent1"/>
              </a:solidFill>
            </a:endParaRPr>
          </a:p>
          <a:p>
            <a:pPr fontAlgn="auto">
              <a:lnSpc>
                <a:spcPct val="200000"/>
              </a:lnSpc>
            </a:pPr>
            <a:r>
              <a:rPr lang="zh-CN" altLang="en-US" sz="2400" b="1">
                <a:solidFill>
                  <a:schemeClr val="accent1"/>
                </a:solidFill>
              </a:rPr>
              <a:t>归纳模块</a:t>
            </a:r>
            <a:endParaRPr lang="zh-CN" altLang="en-US" sz="2400" b="1">
              <a:solidFill>
                <a:schemeClr val="accent1"/>
              </a:solidFill>
            </a:endParaRPr>
          </a:p>
          <a:p>
            <a:pPr fontAlgn="auto">
              <a:lnSpc>
                <a:spcPct val="200000"/>
              </a:lnSpc>
            </a:pPr>
            <a:r>
              <a:rPr lang="zh-CN" altLang="en-US" sz="2400" b="1">
                <a:solidFill>
                  <a:schemeClr val="accent1"/>
                </a:solidFill>
              </a:rPr>
              <a:t>关系模块</a:t>
            </a:r>
            <a:endParaRPr lang="zh-CN" altLang="en-US" sz="2400" b="1">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模型介绍</a:t>
            </a:r>
            <a:endParaRPr lang="zh-CN" altLang="en-US" sz="4000" b="1"/>
          </a:p>
        </p:txBody>
      </p:sp>
      <p:sp>
        <p:nvSpPr>
          <p:cNvPr id="7" name="文本框 6"/>
          <p:cNvSpPr txBox="1"/>
          <p:nvPr/>
        </p:nvSpPr>
        <p:spPr>
          <a:xfrm>
            <a:off x="2501265" y="1957705"/>
            <a:ext cx="1607820" cy="521970"/>
          </a:xfrm>
          <a:prstGeom prst="rect">
            <a:avLst/>
          </a:prstGeom>
          <a:noFill/>
        </p:spPr>
        <p:txBody>
          <a:bodyPr wrap="none" rtlCol="0" anchor="t">
            <a:spAutoFit/>
          </a:bodyPr>
          <a:p>
            <a:r>
              <a:rPr lang="zh-CN" altLang="en-US" sz="2800" b="1">
                <a:solidFill>
                  <a:schemeClr val="accent1"/>
                </a:solidFill>
                <a:sym typeface="+mn-ea"/>
              </a:rPr>
              <a:t>编码模块</a:t>
            </a:r>
            <a:endParaRPr lang="zh-CN" altLang="en-US" sz="2800"/>
          </a:p>
        </p:txBody>
      </p:sp>
      <p:pic>
        <p:nvPicPr>
          <p:cNvPr id="8" name="图片 7"/>
          <p:cNvPicPr>
            <a:picLocks noChangeAspect="1"/>
          </p:cNvPicPr>
          <p:nvPr/>
        </p:nvPicPr>
        <p:blipFill>
          <a:blip r:embed="rId1"/>
          <a:stretch>
            <a:fillRect/>
          </a:stretch>
        </p:blipFill>
        <p:spPr>
          <a:xfrm>
            <a:off x="987425" y="2788920"/>
            <a:ext cx="4635500" cy="3441700"/>
          </a:xfrm>
          <a:prstGeom prst="rect">
            <a:avLst/>
          </a:prstGeom>
        </p:spPr>
      </p:pic>
      <p:sp>
        <p:nvSpPr>
          <p:cNvPr id="9" name="文本框 8"/>
          <p:cNvSpPr txBox="1"/>
          <p:nvPr/>
        </p:nvSpPr>
        <p:spPr>
          <a:xfrm>
            <a:off x="7552055" y="1957705"/>
            <a:ext cx="4217670" cy="460375"/>
          </a:xfrm>
          <a:prstGeom prst="rect">
            <a:avLst/>
          </a:prstGeom>
          <a:noFill/>
        </p:spPr>
        <p:txBody>
          <a:bodyPr wrap="square" rtlCol="0">
            <a:spAutoFit/>
          </a:bodyPr>
          <a:p>
            <a:r>
              <a:rPr lang="en-US" altLang="zh-CN" sz="2400"/>
              <a:t>BiLSTM+Self-Attention</a:t>
            </a:r>
            <a:endParaRPr lang="en-US" altLang="zh-CN" sz="2400"/>
          </a:p>
        </p:txBody>
      </p:sp>
      <p:pic>
        <p:nvPicPr>
          <p:cNvPr id="10" name="图片 9"/>
          <p:cNvPicPr>
            <a:picLocks noChangeAspect="1"/>
          </p:cNvPicPr>
          <p:nvPr/>
        </p:nvPicPr>
        <p:blipFill>
          <a:blip r:embed="rId2"/>
          <a:stretch>
            <a:fillRect/>
          </a:stretch>
        </p:blipFill>
        <p:spPr>
          <a:xfrm>
            <a:off x="6840220" y="3024505"/>
            <a:ext cx="4599305" cy="32061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模型介绍</a:t>
            </a:r>
            <a:endParaRPr lang="zh-CN" altLang="en-US" sz="4000" b="1"/>
          </a:p>
        </p:txBody>
      </p:sp>
      <p:sp>
        <p:nvSpPr>
          <p:cNvPr id="7" name="文本框 6"/>
          <p:cNvSpPr txBox="1"/>
          <p:nvPr/>
        </p:nvSpPr>
        <p:spPr>
          <a:xfrm>
            <a:off x="958850" y="2002790"/>
            <a:ext cx="5170170" cy="521970"/>
          </a:xfrm>
          <a:prstGeom prst="rect">
            <a:avLst/>
          </a:prstGeom>
          <a:noFill/>
        </p:spPr>
        <p:txBody>
          <a:bodyPr wrap="none" rtlCol="0" anchor="t">
            <a:spAutoFit/>
          </a:bodyPr>
          <a:p>
            <a:r>
              <a:rPr lang="zh-CN" altLang="en-US" sz="2800" b="1">
                <a:solidFill>
                  <a:schemeClr val="accent1"/>
                </a:solidFill>
                <a:sym typeface="+mn-ea"/>
              </a:rPr>
              <a:t>归纳模块（动态路由归纳算法）</a:t>
            </a:r>
            <a:endParaRPr lang="zh-CN" altLang="en-US" sz="2800"/>
          </a:p>
        </p:txBody>
      </p:sp>
      <p:pic>
        <p:nvPicPr>
          <p:cNvPr id="2" name="图片 1"/>
          <p:cNvPicPr>
            <a:picLocks noChangeAspect="1"/>
          </p:cNvPicPr>
          <p:nvPr/>
        </p:nvPicPr>
        <p:blipFill>
          <a:blip r:embed="rId1"/>
          <a:stretch>
            <a:fillRect/>
          </a:stretch>
        </p:blipFill>
        <p:spPr>
          <a:xfrm>
            <a:off x="1340485" y="2749550"/>
            <a:ext cx="4660900" cy="2298700"/>
          </a:xfrm>
          <a:prstGeom prst="rect">
            <a:avLst/>
          </a:prstGeom>
        </p:spPr>
      </p:pic>
      <p:pic>
        <p:nvPicPr>
          <p:cNvPr id="5" name="图片 4"/>
          <p:cNvPicPr>
            <a:picLocks noChangeAspect="1"/>
          </p:cNvPicPr>
          <p:nvPr/>
        </p:nvPicPr>
        <p:blipFill>
          <a:blip r:embed="rId2"/>
          <a:stretch>
            <a:fillRect/>
          </a:stretch>
        </p:blipFill>
        <p:spPr>
          <a:xfrm>
            <a:off x="47625" y="5048250"/>
            <a:ext cx="5638800" cy="1638300"/>
          </a:xfrm>
          <a:prstGeom prst="rect">
            <a:avLst/>
          </a:prstGeom>
        </p:spPr>
      </p:pic>
      <p:sp>
        <p:nvSpPr>
          <p:cNvPr id="3" name="文本框 2"/>
          <p:cNvSpPr txBox="1"/>
          <p:nvPr/>
        </p:nvSpPr>
        <p:spPr>
          <a:xfrm>
            <a:off x="4968875" y="3063240"/>
            <a:ext cx="586105" cy="521970"/>
          </a:xfrm>
          <a:prstGeom prst="rect">
            <a:avLst/>
          </a:prstGeom>
          <a:noFill/>
        </p:spPr>
        <p:txBody>
          <a:bodyPr wrap="square" rtlCol="0">
            <a:spAutoFit/>
          </a:bodyPr>
          <a:p>
            <a:r>
              <a:rPr lang="en-US" altLang="zh-CN" sz="2800"/>
              <a:t>c</a:t>
            </a:r>
            <a:r>
              <a:rPr lang="en-US" altLang="zh-CN" sz="2800" baseline="-25000"/>
              <a:t>i</a:t>
            </a:r>
            <a:endParaRPr lang="en-US" altLang="zh-CN" sz="2800" baseline="-25000"/>
          </a:p>
        </p:txBody>
      </p:sp>
      <p:pic>
        <p:nvPicPr>
          <p:cNvPr id="6" name="图片 5"/>
          <p:cNvPicPr>
            <a:picLocks noChangeAspect="1"/>
          </p:cNvPicPr>
          <p:nvPr/>
        </p:nvPicPr>
        <p:blipFill>
          <a:blip r:embed="rId3"/>
          <a:stretch>
            <a:fillRect/>
          </a:stretch>
        </p:blipFill>
        <p:spPr>
          <a:xfrm>
            <a:off x="7510780" y="3996690"/>
            <a:ext cx="4027170" cy="713740"/>
          </a:xfrm>
          <a:prstGeom prst="rect">
            <a:avLst/>
          </a:prstGeom>
        </p:spPr>
      </p:pic>
      <p:pic>
        <p:nvPicPr>
          <p:cNvPr id="8" name="图片 7"/>
          <p:cNvPicPr>
            <a:picLocks noChangeAspect="1"/>
          </p:cNvPicPr>
          <p:nvPr/>
        </p:nvPicPr>
        <p:blipFill>
          <a:blip r:embed="rId4"/>
          <a:stretch>
            <a:fillRect/>
          </a:stretch>
        </p:blipFill>
        <p:spPr>
          <a:xfrm>
            <a:off x="7510780" y="5048250"/>
            <a:ext cx="3754120" cy="938530"/>
          </a:xfrm>
          <a:prstGeom prst="rect">
            <a:avLst/>
          </a:prstGeom>
        </p:spPr>
      </p:pic>
      <p:sp>
        <p:nvSpPr>
          <p:cNvPr id="9" name="文本框 8"/>
          <p:cNvSpPr txBox="1"/>
          <p:nvPr/>
        </p:nvSpPr>
        <p:spPr>
          <a:xfrm>
            <a:off x="6638290" y="1427480"/>
            <a:ext cx="5499100" cy="1938020"/>
          </a:xfrm>
          <a:prstGeom prst="rect">
            <a:avLst/>
          </a:prstGeom>
          <a:noFill/>
        </p:spPr>
        <p:txBody>
          <a:bodyPr wrap="square" rtlCol="0">
            <a:spAutoFit/>
          </a:bodyPr>
          <a:p>
            <a:pPr indent="0" fontAlgn="auto">
              <a:lnSpc>
                <a:spcPct val="150000"/>
              </a:lnSpc>
              <a:buFont typeface="+mj-ea"/>
              <a:buNone/>
            </a:pPr>
            <a:r>
              <a:rPr lang="en-US" altLang="zh-CN"/>
              <a:t>1</a:t>
            </a:r>
            <a:r>
              <a:rPr lang="en-US" altLang="zh-CN" sz="2000"/>
              <a:t>. </a:t>
            </a:r>
            <a:r>
              <a:rPr lang="zh-CN" altLang="en-US" sz="2000"/>
              <a:t>通过在</a:t>
            </a:r>
            <a:r>
              <a:rPr lang="en-US" altLang="zh-CN" sz="2000"/>
              <a:t>S</a:t>
            </a:r>
            <a:r>
              <a:rPr lang="zh-CN" altLang="en-US" sz="2000"/>
              <a:t>集中的所有样本向量上采用了权重可转换的形式，使</a:t>
            </a:r>
            <a:r>
              <a:rPr lang="zh-CN" altLang="en-US" sz="2000">
                <a:solidFill>
                  <a:srgbClr val="FF0000"/>
                </a:solidFill>
              </a:rPr>
              <a:t>模型可以</a:t>
            </a:r>
            <a:r>
              <a:rPr lang="zh-CN" altLang="en-US" sz="2000">
                <a:solidFill>
                  <a:srgbClr val="FF0000"/>
                </a:solidFill>
                <a:sym typeface="+mn-ea"/>
              </a:rPr>
              <a:t>接受任何方式的任意输入</a:t>
            </a:r>
            <a:r>
              <a:rPr lang="zh-CN" altLang="en-US" sz="2000">
                <a:sym typeface="+mn-ea"/>
              </a:rPr>
              <a:t>，同时</a:t>
            </a:r>
            <a:r>
              <a:rPr lang="zh-CN" altLang="en-US" sz="2000">
                <a:solidFill>
                  <a:srgbClr val="FF0000"/>
                </a:solidFill>
                <a:sym typeface="+mn-ea"/>
              </a:rPr>
              <a:t>编码了较低级别的样本特征与较高级别的类别特征之间的重要不变语义关系</a:t>
            </a:r>
            <a:endParaRPr lang="zh-CN" altLang="en-US" sz="2000">
              <a:solidFill>
                <a:srgbClr val="FF0000"/>
              </a:solidFill>
              <a:sym typeface="+mn-ea"/>
            </a:endParaRPr>
          </a:p>
        </p:txBody>
      </p:sp>
      <p:sp>
        <p:nvSpPr>
          <p:cNvPr id="10" name="文本框 9"/>
          <p:cNvSpPr txBox="1"/>
          <p:nvPr/>
        </p:nvSpPr>
        <p:spPr>
          <a:xfrm>
            <a:off x="8125460" y="158750"/>
            <a:ext cx="4011930" cy="368300"/>
          </a:xfrm>
          <a:prstGeom prst="rect">
            <a:avLst/>
          </a:prstGeom>
          <a:noFill/>
        </p:spPr>
        <p:txBody>
          <a:bodyPr wrap="square" rtlCol="0" anchor="t">
            <a:spAutoFit/>
          </a:bodyPr>
          <a:p>
            <a:r>
              <a:rPr lang="zh-CN" altLang="en-US">
                <a:solidFill>
                  <a:schemeClr val="accent1"/>
                </a:solidFill>
              </a:rPr>
              <a:t>动态路由算法（Sabour et al.,2017）</a:t>
            </a:r>
            <a:endParaRPr lang="zh-CN" altLang="en-US">
              <a:solidFill>
                <a:schemeClr val="accent1"/>
              </a:solidFill>
            </a:endParaRPr>
          </a:p>
        </p:txBody>
      </p:sp>
      <p:sp>
        <p:nvSpPr>
          <p:cNvPr id="14" name="文本框 13"/>
          <p:cNvSpPr txBox="1"/>
          <p:nvPr/>
        </p:nvSpPr>
        <p:spPr>
          <a:xfrm>
            <a:off x="6129655" y="527050"/>
            <a:ext cx="6260465" cy="645160"/>
          </a:xfrm>
          <a:prstGeom prst="rect">
            <a:avLst/>
          </a:prstGeom>
          <a:noFill/>
        </p:spPr>
        <p:txBody>
          <a:bodyPr wrap="square" rtlCol="0" anchor="t">
            <a:spAutoFit/>
          </a:bodyPr>
          <a:p>
            <a:r>
              <a:rPr lang="zh-CN" altLang="en-US"/>
              <a:t>  Implicit discourse relation identifica-tion based on tree structure neural network（(IALP </a:t>
            </a:r>
            <a:r>
              <a:rPr lang="en-US" altLang="zh-CN"/>
              <a:t>2017</a:t>
            </a:r>
            <a:r>
              <a:rPr lang="zh-CN" altLang="en-US"/>
              <a:t>）</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模型介绍</a:t>
            </a:r>
            <a:endParaRPr lang="zh-CN" altLang="en-US" sz="4000" b="1"/>
          </a:p>
        </p:txBody>
      </p:sp>
      <p:sp>
        <p:nvSpPr>
          <p:cNvPr id="7" name="文本框 6"/>
          <p:cNvSpPr txBox="1"/>
          <p:nvPr/>
        </p:nvSpPr>
        <p:spPr>
          <a:xfrm>
            <a:off x="958850" y="2002790"/>
            <a:ext cx="5170170" cy="521970"/>
          </a:xfrm>
          <a:prstGeom prst="rect">
            <a:avLst/>
          </a:prstGeom>
          <a:noFill/>
        </p:spPr>
        <p:txBody>
          <a:bodyPr wrap="none" rtlCol="0" anchor="t">
            <a:spAutoFit/>
          </a:bodyPr>
          <a:p>
            <a:r>
              <a:rPr lang="zh-CN" altLang="en-US" sz="2800" b="1">
                <a:solidFill>
                  <a:schemeClr val="accent1"/>
                </a:solidFill>
                <a:sym typeface="+mn-ea"/>
              </a:rPr>
              <a:t>归纳模块（动态路由归纳算法）</a:t>
            </a:r>
            <a:endParaRPr lang="zh-CN" altLang="en-US" sz="2800"/>
          </a:p>
        </p:txBody>
      </p:sp>
      <p:pic>
        <p:nvPicPr>
          <p:cNvPr id="2" name="图片 1"/>
          <p:cNvPicPr>
            <a:picLocks noChangeAspect="1"/>
          </p:cNvPicPr>
          <p:nvPr/>
        </p:nvPicPr>
        <p:blipFill>
          <a:blip r:embed="rId1"/>
          <a:stretch>
            <a:fillRect/>
          </a:stretch>
        </p:blipFill>
        <p:spPr>
          <a:xfrm>
            <a:off x="1340485" y="2749550"/>
            <a:ext cx="4660900" cy="2298700"/>
          </a:xfrm>
          <a:prstGeom prst="rect">
            <a:avLst/>
          </a:prstGeom>
        </p:spPr>
      </p:pic>
      <p:pic>
        <p:nvPicPr>
          <p:cNvPr id="5" name="图片 4"/>
          <p:cNvPicPr>
            <a:picLocks noChangeAspect="1"/>
          </p:cNvPicPr>
          <p:nvPr/>
        </p:nvPicPr>
        <p:blipFill>
          <a:blip r:embed="rId2"/>
          <a:stretch>
            <a:fillRect/>
          </a:stretch>
        </p:blipFill>
        <p:spPr>
          <a:xfrm>
            <a:off x="47625" y="5048250"/>
            <a:ext cx="5638800" cy="1638300"/>
          </a:xfrm>
          <a:prstGeom prst="rect">
            <a:avLst/>
          </a:prstGeom>
        </p:spPr>
      </p:pic>
      <p:sp>
        <p:nvSpPr>
          <p:cNvPr id="3" name="文本框 2"/>
          <p:cNvSpPr txBox="1"/>
          <p:nvPr/>
        </p:nvSpPr>
        <p:spPr>
          <a:xfrm>
            <a:off x="4968875" y="3063240"/>
            <a:ext cx="586105" cy="521970"/>
          </a:xfrm>
          <a:prstGeom prst="rect">
            <a:avLst/>
          </a:prstGeom>
          <a:noFill/>
        </p:spPr>
        <p:txBody>
          <a:bodyPr wrap="square" rtlCol="0">
            <a:spAutoFit/>
          </a:bodyPr>
          <a:p>
            <a:r>
              <a:rPr lang="en-US" altLang="zh-CN" sz="2800"/>
              <a:t>c</a:t>
            </a:r>
            <a:r>
              <a:rPr lang="en-US" altLang="zh-CN" sz="2800" baseline="-25000"/>
              <a:t>i</a:t>
            </a:r>
            <a:endParaRPr lang="en-US" altLang="zh-CN" sz="2800" baseline="-25000"/>
          </a:p>
        </p:txBody>
      </p:sp>
      <p:sp>
        <p:nvSpPr>
          <p:cNvPr id="9" name="文本框 8"/>
          <p:cNvSpPr txBox="1"/>
          <p:nvPr/>
        </p:nvSpPr>
        <p:spPr>
          <a:xfrm>
            <a:off x="6638290" y="1427480"/>
            <a:ext cx="5499100" cy="1014730"/>
          </a:xfrm>
          <a:prstGeom prst="rect">
            <a:avLst/>
          </a:prstGeom>
          <a:noFill/>
        </p:spPr>
        <p:txBody>
          <a:bodyPr wrap="square" rtlCol="0">
            <a:spAutoFit/>
          </a:bodyPr>
          <a:p>
            <a:pPr indent="0" fontAlgn="auto">
              <a:lnSpc>
                <a:spcPct val="150000"/>
              </a:lnSpc>
              <a:buFont typeface="+mj-ea"/>
              <a:buNone/>
            </a:pPr>
            <a:r>
              <a:rPr lang="en-US" altLang="zh-CN" sz="2000"/>
              <a:t>2. </a:t>
            </a:r>
            <a:r>
              <a:rPr sz="2000"/>
              <a:t>为了</a:t>
            </a:r>
            <a:r>
              <a:rPr sz="2000">
                <a:solidFill>
                  <a:srgbClr val="FF0000"/>
                </a:solidFill>
              </a:rPr>
              <a:t>确保类向量自动封装此类的样本特征向量</a:t>
            </a:r>
            <a:r>
              <a:rPr sz="2000"/>
              <a:t>，将反复地应用动态路由</a:t>
            </a:r>
            <a:endParaRPr sz="2000"/>
          </a:p>
        </p:txBody>
      </p:sp>
      <p:sp>
        <p:nvSpPr>
          <p:cNvPr id="10" name="文本框 9"/>
          <p:cNvSpPr txBox="1"/>
          <p:nvPr/>
        </p:nvSpPr>
        <p:spPr>
          <a:xfrm>
            <a:off x="8125460" y="158750"/>
            <a:ext cx="4011930" cy="368300"/>
          </a:xfrm>
          <a:prstGeom prst="rect">
            <a:avLst/>
          </a:prstGeom>
          <a:noFill/>
        </p:spPr>
        <p:txBody>
          <a:bodyPr wrap="square" rtlCol="0" anchor="t">
            <a:spAutoFit/>
          </a:bodyPr>
          <a:p>
            <a:r>
              <a:rPr lang="zh-CN" altLang="en-US">
                <a:solidFill>
                  <a:schemeClr val="accent1"/>
                </a:solidFill>
              </a:rPr>
              <a:t>动态路由算法（Sabour et al.,2017）</a:t>
            </a:r>
            <a:endParaRPr lang="zh-CN" altLang="en-US">
              <a:solidFill>
                <a:schemeClr val="accent1"/>
              </a:solidFill>
            </a:endParaRPr>
          </a:p>
        </p:txBody>
      </p:sp>
      <p:sp>
        <p:nvSpPr>
          <p:cNvPr id="14" name="文本框 13"/>
          <p:cNvSpPr txBox="1"/>
          <p:nvPr/>
        </p:nvSpPr>
        <p:spPr>
          <a:xfrm>
            <a:off x="6129655" y="527050"/>
            <a:ext cx="6260465" cy="645160"/>
          </a:xfrm>
          <a:prstGeom prst="rect">
            <a:avLst/>
          </a:prstGeom>
          <a:noFill/>
        </p:spPr>
        <p:txBody>
          <a:bodyPr wrap="square" rtlCol="0" anchor="t">
            <a:spAutoFit/>
          </a:bodyPr>
          <a:p>
            <a:r>
              <a:rPr lang="zh-CN" altLang="en-US"/>
              <a:t>  Implicit discourse relation identifica-tion based on tree structure neural network（(IALP </a:t>
            </a:r>
            <a:r>
              <a:rPr lang="en-US" altLang="zh-CN"/>
              <a:t>2017</a:t>
            </a:r>
            <a:r>
              <a:rPr lang="zh-CN" altLang="en-US"/>
              <a:t>）</a:t>
            </a:r>
            <a:endParaRPr lang="zh-CN" altLang="en-US"/>
          </a:p>
        </p:txBody>
      </p:sp>
      <p:pic>
        <p:nvPicPr>
          <p:cNvPr id="11" name="图片 10"/>
          <p:cNvPicPr>
            <a:picLocks noChangeAspect="1"/>
          </p:cNvPicPr>
          <p:nvPr/>
        </p:nvPicPr>
        <p:blipFill>
          <a:blip r:embed="rId3"/>
          <a:stretch>
            <a:fillRect/>
          </a:stretch>
        </p:blipFill>
        <p:spPr>
          <a:xfrm>
            <a:off x="7471410" y="2524760"/>
            <a:ext cx="3549650" cy="1151890"/>
          </a:xfrm>
          <a:prstGeom prst="rect">
            <a:avLst/>
          </a:prstGeom>
        </p:spPr>
      </p:pic>
      <p:pic>
        <p:nvPicPr>
          <p:cNvPr id="12" name="图片 11"/>
          <p:cNvPicPr>
            <a:picLocks noChangeAspect="1"/>
          </p:cNvPicPr>
          <p:nvPr/>
        </p:nvPicPr>
        <p:blipFill>
          <a:blip r:embed="rId4"/>
          <a:stretch>
            <a:fillRect/>
          </a:stretch>
        </p:blipFill>
        <p:spPr>
          <a:xfrm>
            <a:off x="7498715" y="3585210"/>
            <a:ext cx="3522345" cy="1730375"/>
          </a:xfrm>
          <a:prstGeom prst="rect">
            <a:avLst/>
          </a:prstGeom>
        </p:spPr>
      </p:pic>
      <p:pic>
        <p:nvPicPr>
          <p:cNvPr id="13" name="图片 12"/>
          <p:cNvPicPr>
            <a:picLocks noChangeAspect="1"/>
          </p:cNvPicPr>
          <p:nvPr/>
        </p:nvPicPr>
        <p:blipFill>
          <a:blip r:embed="rId5"/>
          <a:stretch>
            <a:fillRect/>
          </a:stretch>
        </p:blipFill>
        <p:spPr>
          <a:xfrm>
            <a:off x="7345045" y="5156835"/>
            <a:ext cx="4491355" cy="17087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模型介绍</a:t>
            </a:r>
            <a:endParaRPr lang="zh-CN" altLang="en-US" sz="4000" b="1"/>
          </a:p>
        </p:txBody>
      </p:sp>
      <p:sp>
        <p:nvSpPr>
          <p:cNvPr id="7" name="文本框 6"/>
          <p:cNvSpPr txBox="1"/>
          <p:nvPr/>
        </p:nvSpPr>
        <p:spPr>
          <a:xfrm>
            <a:off x="958850" y="2002790"/>
            <a:ext cx="5170170" cy="521970"/>
          </a:xfrm>
          <a:prstGeom prst="rect">
            <a:avLst/>
          </a:prstGeom>
          <a:noFill/>
        </p:spPr>
        <p:txBody>
          <a:bodyPr wrap="none" rtlCol="0" anchor="t">
            <a:spAutoFit/>
          </a:bodyPr>
          <a:p>
            <a:r>
              <a:rPr lang="zh-CN" altLang="en-US" sz="2800" b="1">
                <a:solidFill>
                  <a:schemeClr val="accent1"/>
                </a:solidFill>
                <a:sym typeface="+mn-ea"/>
              </a:rPr>
              <a:t>归纳模块（动态路由归纳算法）</a:t>
            </a:r>
            <a:endParaRPr lang="zh-CN" altLang="en-US" sz="2800"/>
          </a:p>
        </p:txBody>
      </p:sp>
      <p:pic>
        <p:nvPicPr>
          <p:cNvPr id="2" name="图片 1"/>
          <p:cNvPicPr>
            <a:picLocks noChangeAspect="1"/>
          </p:cNvPicPr>
          <p:nvPr/>
        </p:nvPicPr>
        <p:blipFill>
          <a:blip r:embed="rId1"/>
          <a:stretch>
            <a:fillRect/>
          </a:stretch>
        </p:blipFill>
        <p:spPr>
          <a:xfrm>
            <a:off x="1340485" y="2749550"/>
            <a:ext cx="4660900" cy="2298700"/>
          </a:xfrm>
          <a:prstGeom prst="rect">
            <a:avLst/>
          </a:prstGeom>
        </p:spPr>
      </p:pic>
      <p:pic>
        <p:nvPicPr>
          <p:cNvPr id="5" name="图片 4"/>
          <p:cNvPicPr>
            <a:picLocks noChangeAspect="1"/>
          </p:cNvPicPr>
          <p:nvPr/>
        </p:nvPicPr>
        <p:blipFill>
          <a:blip r:embed="rId2"/>
          <a:stretch>
            <a:fillRect/>
          </a:stretch>
        </p:blipFill>
        <p:spPr>
          <a:xfrm>
            <a:off x="47625" y="5048250"/>
            <a:ext cx="5638800" cy="1638300"/>
          </a:xfrm>
          <a:prstGeom prst="rect">
            <a:avLst/>
          </a:prstGeom>
        </p:spPr>
      </p:pic>
      <p:sp>
        <p:nvSpPr>
          <p:cNvPr id="3" name="文本框 2"/>
          <p:cNvSpPr txBox="1"/>
          <p:nvPr/>
        </p:nvSpPr>
        <p:spPr>
          <a:xfrm>
            <a:off x="4968875" y="3063240"/>
            <a:ext cx="586105" cy="521970"/>
          </a:xfrm>
          <a:prstGeom prst="rect">
            <a:avLst/>
          </a:prstGeom>
          <a:noFill/>
        </p:spPr>
        <p:txBody>
          <a:bodyPr wrap="square" rtlCol="0">
            <a:spAutoFit/>
          </a:bodyPr>
          <a:p>
            <a:r>
              <a:rPr lang="en-US" altLang="zh-CN" sz="2800"/>
              <a:t>c</a:t>
            </a:r>
            <a:r>
              <a:rPr lang="en-US" altLang="zh-CN" sz="2800" baseline="-25000"/>
              <a:t>i</a:t>
            </a:r>
            <a:endParaRPr lang="en-US" altLang="zh-CN" sz="2800" baseline="-25000"/>
          </a:p>
        </p:txBody>
      </p:sp>
      <p:sp>
        <p:nvSpPr>
          <p:cNvPr id="9" name="文本框 8"/>
          <p:cNvSpPr txBox="1"/>
          <p:nvPr/>
        </p:nvSpPr>
        <p:spPr>
          <a:xfrm>
            <a:off x="6623050" y="1510030"/>
            <a:ext cx="5499100" cy="553085"/>
          </a:xfrm>
          <a:prstGeom prst="rect">
            <a:avLst/>
          </a:prstGeom>
          <a:noFill/>
        </p:spPr>
        <p:txBody>
          <a:bodyPr wrap="square" rtlCol="0">
            <a:spAutoFit/>
          </a:bodyPr>
          <a:p>
            <a:pPr indent="0" fontAlgn="auto">
              <a:lnSpc>
                <a:spcPct val="150000"/>
              </a:lnSpc>
              <a:buFont typeface="+mj-ea"/>
              <a:buNone/>
            </a:pPr>
            <a:r>
              <a:rPr lang="en-US" altLang="zh-CN" sz="2000"/>
              <a:t>2. </a:t>
            </a:r>
            <a:r>
              <a:rPr sz="2000"/>
              <a:t>通过“协议路由”方法调整耦合系数</a:t>
            </a:r>
            <a:r>
              <a:rPr lang="en-US" sz="2000"/>
              <a:t>b</a:t>
            </a:r>
            <a:r>
              <a:rPr lang="en-US" sz="2000" baseline="-25000"/>
              <a:t>ij</a:t>
            </a:r>
            <a:r>
              <a:rPr sz="2000"/>
              <a:t> 的对数</a:t>
            </a:r>
            <a:endParaRPr sz="2000"/>
          </a:p>
        </p:txBody>
      </p:sp>
      <p:pic>
        <p:nvPicPr>
          <p:cNvPr id="6" name="图片 5"/>
          <p:cNvPicPr>
            <a:picLocks noChangeAspect="1"/>
          </p:cNvPicPr>
          <p:nvPr/>
        </p:nvPicPr>
        <p:blipFill>
          <a:blip r:embed="rId3"/>
          <a:stretch>
            <a:fillRect/>
          </a:stretch>
        </p:blipFill>
        <p:spPr>
          <a:xfrm>
            <a:off x="6604635" y="2524760"/>
            <a:ext cx="5283835" cy="1414145"/>
          </a:xfrm>
          <a:prstGeom prst="rect">
            <a:avLst/>
          </a:prstGeom>
        </p:spPr>
      </p:pic>
      <p:sp>
        <p:nvSpPr>
          <p:cNvPr id="8" name="文本框 7"/>
          <p:cNvSpPr txBox="1"/>
          <p:nvPr/>
        </p:nvSpPr>
        <p:spPr>
          <a:xfrm>
            <a:off x="6734175" y="4156710"/>
            <a:ext cx="5154295" cy="1337945"/>
          </a:xfrm>
          <a:prstGeom prst="rect">
            <a:avLst/>
          </a:prstGeom>
          <a:noFill/>
        </p:spPr>
        <p:txBody>
          <a:bodyPr wrap="square" rtlCol="0" anchor="t">
            <a:spAutoFit/>
          </a:bodyPr>
          <a:p>
            <a:pPr fontAlgn="auto">
              <a:lnSpc>
                <a:spcPct val="150000"/>
              </a:lnSpc>
            </a:pPr>
            <a:r>
              <a:rPr lang="zh-CN" altLang="en-US">
                <a:solidFill>
                  <a:srgbClr val="FF0000"/>
                </a:solidFill>
              </a:rPr>
              <a:t>动态规划</a:t>
            </a:r>
            <a:r>
              <a:rPr lang="zh-CN" altLang="en-US"/>
              <a:t>，如果这个样本是属于这个类别的话，这个sample的向量就应该得到更大的值，而且在不同的类别的话，这个值就应该更小</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1174</Words>
  <Application>WPS 演示</Application>
  <PresentationFormat>宽屏</PresentationFormat>
  <Paragraphs>140</Paragraphs>
  <Slides>13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方正书宋_GBK</vt:lpstr>
      <vt:lpstr>Wingdings</vt:lpstr>
      <vt:lpstr>华文黑体</vt:lpstr>
      <vt:lpstr>Times New Roman</vt:lpstr>
      <vt:lpstr>Wingdings</vt:lpstr>
      <vt:lpstr>宋体</vt:lpstr>
      <vt:lpstr>汉仪书宋二KW</vt:lpstr>
      <vt:lpstr>Calibri</vt:lpstr>
      <vt:lpstr>Helvetica Neue</vt:lpstr>
      <vt:lpstr>微软雅黑</vt:lpstr>
      <vt:lpstr>汉仪旗黑KW</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wujie</dc:creator>
  <cp:lastModifiedBy>wujie</cp:lastModifiedBy>
  <cp:revision>4</cp:revision>
  <dcterms:created xsi:type="dcterms:W3CDTF">2020-04-17T08:48:47Z</dcterms:created>
  <dcterms:modified xsi:type="dcterms:W3CDTF">2020-04-17T08:48:47Z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2052-2.1.2.3417</vt:lpwstr>
  </property>
</Properties>
</file>